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4536" userDrawn="1">
          <p15:clr>
            <a:srgbClr val="A4A3A4"/>
          </p15:clr>
        </p15:guide>
        <p15:guide id="4" orient="horz" pos="6497" userDrawn="1">
          <p15:clr>
            <a:srgbClr val="A4A3A4"/>
          </p15:clr>
        </p15:guide>
        <p15:guide id="5" orient="horz" pos="3368" userDrawn="1">
          <p15:clr>
            <a:srgbClr val="A4A3A4"/>
          </p15:clr>
        </p15:guide>
        <p15:guide id="6" pos="2381" userDrawn="1">
          <p15:clr>
            <a:srgbClr val="A4A3A4"/>
          </p15:clr>
        </p15:guide>
        <p15:guide id="7" pos="2494" userDrawn="1">
          <p15:clr>
            <a:srgbClr val="A4A3A4"/>
          </p15:clr>
        </p15:guide>
        <p15:guide id="8" pos="340" userDrawn="1">
          <p15:clr>
            <a:srgbClr val="A4A3A4"/>
          </p15:clr>
        </p15:guide>
        <p15:guide id="9" pos="2268" userDrawn="1">
          <p15:clr>
            <a:srgbClr val="A4A3A4"/>
          </p15:clr>
        </p15:guide>
        <p15:guide id="10" pos="44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BC63F"/>
    <a:srgbClr val="0000FF"/>
    <a:srgbClr val="CCECFF"/>
    <a:srgbClr val="FFCCCC"/>
    <a:srgbClr val="FFFF99"/>
    <a:srgbClr val="15A69D"/>
    <a:srgbClr val="C886B3"/>
    <a:srgbClr val="45A747"/>
    <a:srgbClr val="1F7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3" autoAdjust="0"/>
  </p:normalViewPr>
  <p:slideViewPr>
    <p:cSldViewPr snapToGrid="0">
      <p:cViewPr>
        <p:scale>
          <a:sx n="75" d="100"/>
          <a:sy n="75" d="100"/>
        </p:scale>
        <p:origin x="1968" y="-1152"/>
      </p:cViewPr>
      <p:guideLst>
        <p:guide orient="horz" pos="260"/>
        <p:guide pos="226"/>
        <p:guide pos="4536"/>
        <p:guide orient="horz" pos="6497"/>
        <p:guide orient="horz" pos="3368"/>
        <p:guide pos="2381"/>
        <p:guide pos="2494"/>
        <p:guide pos="340"/>
        <p:guide pos="2268"/>
        <p:guide pos="44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0FC-51BC-4CC0-86FF-35EDC932148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EF1C-AE74-4E6E-BE78-CE781E549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06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0FC-51BC-4CC0-86FF-35EDC932148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EF1C-AE74-4E6E-BE78-CE781E549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8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0FC-51BC-4CC0-86FF-35EDC932148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EF1C-AE74-4E6E-BE78-CE781E549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1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0FC-51BC-4CC0-86FF-35EDC932148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EF1C-AE74-4E6E-BE78-CE781E549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53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0FC-51BC-4CC0-86FF-35EDC932148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EF1C-AE74-4E6E-BE78-CE781E549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42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0FC-51BC-4CC0-86FF-35EDC932148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EF1C-AE74-4E6E-BE78-CE781E549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54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0FC-51BC-4CC0-86FF-35EDC932148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EF1C-AE74-4E6E-BE78-CE781E549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44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0FC-51BC-4CC0-86FF-35EDC932148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EF1C-AE74-4E6E-BE78-CE781E549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12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0FC-51BC-4CC0-86FF-35EDC932148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EF1C-AE74-4E6E-BE78-CE781E549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61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0FC-51BC-4CC0-86FF-35EDC932148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EF1C-AE74-4E6E-BE78-CE781E549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6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0FC-51BC-4CC0-86FF-35EDC932148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EF1C-AE74-4E6E-BE78-CE781E549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5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C50FC-51BC-4CC0-86FF-35EDC9321487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1EF1C-AE74-4E6E-BE78-CE781E549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18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21" Type="http://schemas.openxmlformats.org/officeDocument/2006/relationships/image" Target="../media/image19.JP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23.png"/><Relationship Id="rId21" Type="http://schemas.openxmlformats.org/officeDocument/2006/relationships/image" Target="../media/image39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image" Target="../media/image22.jpeg"/><Relationship Id="rId16" Type="http://schemas.openxmlformats.org/officeDocument/2006/relationships/image" Target="../media/image34.jpe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24" Type="http://schemas.openxmlformats.org/officeDocument/2006/relationships/image" Target="../media/image42.jpg"/><Relationship Id="rId5" Type="http://schemas.openxmlformats.org/officeDocument/2006/relationships/image" Target="../media/image25.jpe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10" Type="http://schemas.openxmlformats.org/officeDocument/2006/relationships/image" Target="../media/image29.jpeg"/><Relationship Id="rId19" Type="http://schemas.openxmlformats.org/officeDocument/2006/relationships/image" Target="../media/image37.png"/><Relationship Id="rId4" Type="http://schemas.openxmlformats.org/officeDocument/2006/relationships/image" Target="../media/image24.jpeg"/><Relationship Id="rId9" Type="http://schemas.openxmlformats.org/officeDocument/2006/relationships/image" Target="../media/image28.jpeg"/><Relationship Id="rId14" Type="http://schemas.openxmlformats.org/officeDocument/2006/relationships/image" Target="../media/image10.jpeg"/><Relationship Id="rId2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9404421-1102-4776-85A2-861FF3159406}"/>
              </a:ext>
            </a:extLst>
          </p:cNvPr>
          <p:cNvSpPr/>
          <p:nvPr/>
        </p:nvSpPr>
        <p:spPr>
          <a:xfrm>
            <a:off x="282776" y="1408172"/>
            <a:ext cx="6842125" cy="914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FC61B18-A0A8-48D7-943E-FA2D80D61AE0}"/>
              </a:ext>
            </a:extLst>
          </p:cNvPr>
          <p:cNvSpPr/>
          <p:nvPr/>
        </p:nvSpPr>
        <p:spPr>
          <a:xfrm>
            <a:off x="5753100" y="-1035051"/>
            <a:ext cx="2070102" cy="20701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6665B6-AEF2-48C3-A742-395E8DF71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614" y="195147"/>
            <a:ext cx="1501288" cy="646331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E13214B-2149-4CAF-9E01-D5C5B2AEAEB6}"/>
              </a:ext>
            </a:extLst>
          </p:cNvPr>
          <p:cNvGrpSpPr/>
          <p:nvPr/>
        </p:nvGrpSpPr>
        <p:grpSpPr>
          <a:xfrm>
            <a:off x="408594" y="656271"/>
            <a:ext cx="1220113" cy="717411"/>
            <a:chOff x="2600325" y="653151"/>
            <a:chExt cx="1220113" cy="717411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B7FFCC69-27F8-4014-AC4C-0302DF74D5AB}"/>
                </a:ext>
              </a:extLst>
            </p:cNvPr>
            <p:cNvSpPr txBox="1"/>
            <p:nvPr/>
          </p:nvSpPr>
          <p:spPr>
            <a:xfrm>
              <a:off x="2609850" y="662676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大学生協</a:t>
              </a:r>
              <a:endParaRPr kumimoji="1" lang="en-US" altLang="ja-JP" sz="2000" b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2000" b="1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九州地区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D97CB50-3C15-44DD-A3EE-D70A6609D7E7}"/>
                </a:ext>
              </a:extLst>
            </p:cNvPr>
            <p:cNvSpPr txBox="1"/>
            <p:nvPr/>
          </p:nvSpPr>
          <p:spPr>
            <a:xfrm>
              <a:off x="2600325" y="653151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大学生協</a:t>
              </a:r>
              <a:endParaRPr kumimoji="1" lang="en-US" altLang="ja-JP" sz="20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2000" b="1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九州地区</a:t>
              </a: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A6C2062-89E7-49C5-9869-7779DFEF1A26}"/>
              </a:ext>
            </a:extLst>
          </p:cNvPr>
          <p:cNvSpPr txBox="1"/>
          <p:nvPr/>
        </p:nvSpPr>
        <p:spPr>
          <a:xfrm>
            <a:off x="1537459" y="740955"/>
            <a:ext cx="5166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>
                <a:ln w="57150">
                  <a:solidFill>
                    <a:schemeClr val="bg1"/>
                  </a:solidFill>
                </a:ln>
                <a:solidFill>
                  <a:srgbClr val="05A6B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</a:t>
            </a:r>
            <a:r>
              <a:rPr kumimoji="1" lang="ja-JP" altLang="en-US" sz="4000" b="1">
                <a:ln w="57150">
                  <a:solidFill>
                    <a:schemeClr val="bg1"/>
                  </a:solidFill>
                </a:ln>
                <a:solidFill>
                  <a:srgbClr val="88C4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転</a:t>
            </a:r>
            <a:r>
              <a:rPr kumimoji="1" lang="ja-JP" altLang="en-US" sz="4000" b="1">
                <a:ln w="57150">
                  <a:solidFill>
                    <a:schemeClr val="bg1"/>
                  </a:solidFill>
                </a:ln>
                <a:solidFill>
                  <a:srgbClr val="F7941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車</a:t>
            </a:r>
            <a:r>
              <a:rPr kumimoji="1" lang="ja-JP" altLang="en-US" sz="4000" b="1">
                <a:ln w="57150">
                  <a:solidFill>
                    <a:schemeClr val="bg1"/>
                  </a:solidFill>
                </a:ln>
                <a:solidFill>
                  <a:srgbClr val="F4D94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</a:t>
            </a:r>
            <a:r>
              <a:rPr kumimoji="1" lang="ja-JP" altLang="en-US" sz="4000" b="1">
                <a:ln w="57150">
                  <a:solidFill>
                    <a:schemeClr val="bg1"/>
                  </a:solidFill>
                </a:ln>
                <a:solidFill>
                  <a:srgbClr val="1F75A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</a:t>
            </a:r>
            <a:r>
              <a:rPr kumimoji="1" lang="ja-JP" altLang="en-US" sz="4000" b="1">
                <a:ln w="57150">
                  <a:solidFill>
                    <a:schemeClr val="bg1"/>
                  </a:solidFill>
                </a:ln>
                <a:solidFill>
                  <a:srgbClr val="45A7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</a:t>
            </a:r>
            <a:r>
              <a:rPr kumimoji="1" lang="ja-JP" altLang="en-US" sz="4000" b="1">
                <a:ln w="57150">
                  <a:solidFill>
                    <a:schemeClr val="bg1"/>
                  </a:solidFill>
                </a:ln>
                <a:solidFill>
                  <a:srgbClr val="C886B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</a:t>
            </a:r>
            <a:r>
              <a:rPr kumimoji="1" lang="en-US" altLang="ja-JP" sz="4000" b="1">
                <a:ln w="57150"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endParaRPr kumimoji="1" lang="ja-JP" altLang="en-US" sz="4000" b="1">
              <a:ln w="57150">
                <a:solidFill>
                  <a:schemeClr val="bg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63BBB13-D1BC-44CF-92C0-DB40EBB9F612}"/>
              </a:ext>
            </a:extLst>
          </p:cNvPr>
          <p:cNvSpPr txBox="1"/>
          <p:nvPr/>
        </p:nvSpPr>
        <p:spPr>
          <a:xfrm>
            <a:off x="1529840" y="733335"/>
            <a:ext cx="5166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>
                <a:solidFill>
                  <a:srgbClr val="05A6B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</a:t>
            </a:r>
            <a:r>
              <a:rPr kumimoji="1" lang="ja-JP" altLang="en-US" sz="4000" b="1">
                <a:solidFill>
                  <a:srgbClr val="88C4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転</a:t>
            </a:r>
            <a:r>
              <a:rPr kumimoji="1" lang="ja-JP" altLang="en-US" sz="4000" b="1">
                <a:solidFill>
                  <a:srgbClr val="F7941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車</a:t>
            </a:r>
            <a:r>
              <a:rPr kumimoji="1" lang="ja-JP" altLang="en-US" sz="4000" b="1">
                <a:solidFill>
                  <a:srgbClr val="F4D94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</a:t>
            </a:r>
            <a:r>
              <a:rPr kumimoji="1" lang="ja-JP" altLang="en-US" sz="4000" b="1">
                <a:solidFill>
                  <a:srgbClr val="1F75A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</a:t>
            </a:r>
            <a:r>
              <a:rPr kumimoji="1" lang="ja-JP" altLang="en-US" sz="4000" b="1">
                <a:solidFill>
                  <a:srgbClr val="45A7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</a:t>
            </a:r>
            <a:r>
              <a:rPr kumimoji="1" lang="ja-JP" altLang="en-US" sz="4000" b="1">
                <a:solidFill>
                  <a:srgbClr val="C886B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</a:t>
            </a:r>
            <a:r>
              <a:rPr kumimoji="1" lang="en-US" altLang="ja-JP" sz="4000" b="1"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endParaRPr kumimoji="1" lang="ja-JP" altLang="en-US" sz="4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6973523-2EAD-4EBA-9535-FA2CCC100D0A}"/>
              </a:ext>
            </a:extLst>
          </p:cNvPr>
          <p:cNvSpPr txBox="1"/>
          <p:nvPr/>
        </p:nvSpPr>
        <p:spPr>
          <a:xfrm>
            <a:off x="1254151" y="393935"/>
            <a:ext cx="49625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ja-JP" sz="1600">
                <a:latin typeface="Copperplate Gothic Bold" panose="020E0705020206020404" pitchFamily="34" charset="0"/>
              </a:rPr>
              <a:t>Bicycle Catalog 2026 in KYUSHU</a:t>
            </a:r>
            <a:endParaRPr lang="ja-JP" altLang="en-US" sz="1600">
              <a:latin typeface="Copperplate Gothic Bold" panose="020E0705020206020404" pitchFamily="34" charset="0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2FB63C81-0670-4CEE-A753-5AAEFFF30C1B}"/>
              </a:ext>
            </a:extLst>
          </p:cNvPr>
          <p:cNvCxnSpPr>
            <a:cxnSpLocks/>
          </p:cNvCxnSpPr>
          <p:nvPr/>
        </p:nvCxnSpPr>
        <p:spPr>
          <a:xfrm>
            <a:off x="3779837" y="1564640"/>
            <a:ext cx="0" cy="8777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068C4A37-3C9C-4991-9A1A-90651F8971EB}"/>
              </a:ext>
            </a:extLst>
          </p:cNvPr>
          <p:cNvCxnSpPr>
            <a:cxnSpLocks/>
          </p:cNvCxnSpPr>
          <p:nvPr/>
        </p:nvCxnSpPr>
        <p:spPr>
          <a:xfrm>
            <a:off x="533623" y="7388866"/>
            <a:ext cx="6495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95930DE5-9185-4DD2-BC21-6D9AB54DBABC}"/>
              </a:ext>
            </a:extLst>
          </p:cNvPr>
          <p:cNvCxnSpPr>
            <a:cxnSpLocks/>
          </p:cNvCxnSpPr>
          <p:nvPr/>
        </p:nvCxnSpPr>
        <p:spPr>
          <a:xfrm>
            <a:off x="533623" y="4315365"/>
            <a:ext cx="649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C10765-8D04-CB48-6FE3-BC28A12AA510}"/>
              </a:ext>
            </a:extLst>
          </p:cNvPr>
          <p:cNvSpPr txBox="1"/>
          <p:nvPr/>
        </p:nvSpPr>
        <p:spPr>
          <a:xfrm>
            <a:off x="453302" y="465916"/>
            <a:ext cx="560585" cy="156675"/>
          </a:xfrm>
          <a:prstGeom prst="rect">
            <a:avLst/>
          </a:prstGeom>
          <a:noFill/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72000" tIns="18000" rIns="72000" bIns="0" rtlCol="0">
            <a:spAutoFit/>
          </a:bodyPr>
          <a:lstStyle/>
          <a:p>
            <a:pPr algn="ctr"/>
            <a:r>
              <a:rPr kumimoji="1" lang="en-US" altLang="ja-JP" sz="900">
                <a:latin typeface="+mn-ea"/>
              </a:rPr>
              <a:t>2026.04</a:t>
            </a:r>
            <a:endParaRPr kumimoji="1" lang="ja-JP" altLang="en-US" sz="900">
              <a:latin typeface="+mn-ea"/>
            </a:endParaRPr>
          </a:p>
        </p:txBody>
      </p:sp>
      <p:pic>
        <p:nvPicPr>
          <p:cNvPr id="1039" name="図 1038" descr="台の上に置かれた自転車&#10;&#10;自動的に生成された説明">
            <a:extLst>
              <a:ext uri="{FF2B5EF4-FFF2-40B4-BE49-F238E27FC236}">
                <a16:creationId xmlns:a16="http://schemas.microsoft.com/office/drawing/2014/main" id="{CD5036B6-F115-194D-280E-75BD15D15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88" y="5013193"/>
            <a:ext cx="1658201" cy="1110995"/>
          </a:xfrm>
          <a:prstGeom prst="rect">
            <a:avLst/>
          </a:prstGeom>
        </p:spPr>
      </p:pic>
      <p:pic>
        <p:nvPicPr>
          <p:cNvPr id="1040" name="図 1039" descr="複数の自転車&#10;&#10;自動的に生成された説明">
            <a:extLst>
              <a:ext uri="{FF2B5EF4-FFF2-40B4-BE49-F238E27FC236}">
                <a16:creationId xmlns:a16="http://schemas.microsoft.com/office/drawing/2014/main" id="{8F8D69C3-53E9-A484-F13C-12B9B5FAB9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8" y="5117543"/>
            <a:ext cx="1010325" cy="673550"/>
          </a:xfrm>
          <a:prstGeom prst="rect">
            <a:avLst/>
          </a:prstGeom>
        </p:spPr>
      </p:pic>
      <p:sp>
        <p:nvSpPr>
          <p:cNvPr id="1041" name="正方形/長方形 1040">
            <a:extLst>
              <a:ext uri="{FF2B5EF4-FFF2-40B4-BE49-F238E27FC236}">
                <a16:creationId xmlns:a16="http://schemas.microsoft.com/office/drawing/2014/main" id="{A0775614-D22B-460D-E2E1-8771401CC94A}"/>
              </a:ext>
            </a:extLst>
          </p:cNvPr>
          <p:cNvSpPr/>
          <p:nvPr/>
        </p:nvSpPr>
        <p:spPr>
          <a:xfrm>
            <a:off x="617415" y="4478178"/>
            <a:ext cx="555475" cy="555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en-US" altLang="ja-JP" sz="2400">
                <a:latin typeface="Bahnschrift SemiBold SemiConden" panose="020B0502040204020203" pitchFamily="34" charset="0"/>
              </a:rPr>
              <a:t>26</a:t>
            </a:r>
          </a:p>
          <a:p>
            <a:pPr algn="ctr"/>
            <a:r>
              <a:rPr kumimoji="1" lang="ja-JP" altLang="en-US" sz="900" b="1">
                <a:latin typeface="Bahnschrift SemiBold SemiConden" panose="020B0502040204020203" pitchFamily="34" charset="0"/>
              </a:rPr>
              <a:t>インチ</a:t>
            </a:r>
          </a:p>
        </p:txBody>
      </p:sp>
      <p:cxnSp>
        <p:nvCxnSpPr>
          <p:cNvPr id="1042" name="直線コネクタ 1041">
            <a:extLst>
              <a:ext uri="{FF2B5EF4-FFF2-40B4-BE49-F238E27FC236}">
                <a16:creationId xmlns:a16="http://schemas.microsoft.com/office/drawing/2014/main" id="{CC38AC70-87D8-5E82-0EA7-00BF039157C7}"/>
              </a:ext>
            </a:extLst>
          </p:cNvPr>
          <p:cNvCxnSpPr>
            <a:cxnSpLocks/>
          </p:cNvCxnSpPr>
          <p:nvPr/>
        </p:nvCxnSpPr>
        <p:spPr>
          <a:xfrm>
            <a:off x="1172890" y="4694443"/>
            <a:ext cx="24893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テキスト ボックス 1042">
            <a:extLst>
              <a:ext uri="{FF2B5EF4-FFF2-40B4-BE49-F238E27FC236}">
                <a16:creationId xmlns:a16="http://schemas.microsoft.com/office/drawing/2014/main" id="{82909C42-46B9-1E25-1C62-9AE40AD16FCC}"/>
              </a:ext>
            </a:extLst>
          </p:cNvPr>
          <p:cNvSpPr txBox="1"/>
          <p:nvPr/>
        </p:nvSpPr>
        <p:spPr>
          <a:xfrm>
            <a:off x="1172966" y="4452484"/>
            <a:ext cx="2339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坂道ラクラク、６段変速！</a:t>
            </a:r>
          </a:p>
        </p:txBody>
      </p: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1529D537-4C02-E979-EAC3-506D47048F3F}"/>
              </a:ext>
            </a:extLst>
          </p:cNvPr>
          <p:cNvSpPr txBox="1"/>
          <p:nvPr/>
        </p:nvSpPr>
        <p:spPr>
          <a:xfrm>
            <a:off x="1172890" y="4719894"/>
            <a:ext cx="2396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オートライト付き</a:t>
            </a:r>
            <a:r>
              <a:rPr kumimoji="1" lang="ja-JP" altLang="en-US" sz="1600" b="1">
                <a:latin typeface="+mn-ea"/>
              </a:rPr>
              <a:t>６段軽快車</a:t>
            </a:r>
          </a:p>
        </p:txBody>
      </p:sp>
      <p:cxnSp>
        <p:nvCxnSpPr>
          <p:cNvPr id="1045" name="直線コネクタ 1044">
            <a:extLst>
              <a:ext uri="{FF2B5EF4-FFF2-40B4-BE49-F238E27FC236}">
                <a16:creationId xmlns:a16="http://schemas.microsoft.com/office/drawing/2014/main" id="{A14CC545-F7F4-0311-8EC0-AF27AAA6E312}"/>
              </a:ext>
            </a:extLst>
          </p:cNvPr>
          <p:cNvCxnSpPr>
            <a:cxnSpLocks/>
          </p:cNvCxnSpPr>
          <p:nvPr/>
        </p:nvCxnSpPr>
        <p:spPr>
          <a:xfrm>
            <a:off x="2034689" y="6346163"/>
            <a:ext cx="1627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テキスト ボックス 1045">
            <a:extLst>
              <a:ext uri="{FF2B5EF4-FFF2-40B4-BE49-F238E27FC236}">
                <a16:creationId xmlns:a16="http://schemas.microsoft.com/office/drawing/2014/main" id="{F3CF4D8A-D35D-E488-22B8-58679AE63242}"/>
              </a:ext>
            </a:extLst>
          </p:cNvPr>
          <p:cNvSpPr txBox="1"/>
          <p:nvPr/>
        </p:nvSpPr>
        <p:spPr>
          <a:xfrm>
            <a:off x="2233694" y="6353858"/>
            <a:ext cx="1450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>
                <a:solidFill>
                  <a:srgbClr val="0000FF"/>
                </a:solidFill>
                <a:latin typeface="OCRB" panose="020B0609020202020204" pitchFamily="49" charset="0"/>
              </a:rPr>
              <a:t>605</a:t>
            </a:r>
            <a:r>
              <a:rPr kumimoji="1" lang="ja-JP" altLang="en-US" sz="1000"/>
              <a:t>　マットブラック</a:t>
            </a:r>
            <a:endParaRPr kumimoji="1" lang="en-US" altLang="ja-JP" sz="1000"/>
          </a:p>
          <a:p>
            <a:r>
              <a:rPr kumimoji="1" lang="en-US" altLang="ja-JP" sz="1000">
                <a:solidFill>
                  <a:srgbClr val="0000FF"/>
                </a:solidFill>
                <a:latin typeface="OCRB" panose="020B0609020202020204" pitchFamily="49" charset="0"/>
              </a:rPr>
              <a:t>606</a:t>
            </a:r>
            <a:r>
              <a:rPr kumimoji="1" lang="ja-JP" altLang="en-US" sz="1000"/>
              <a:t>　マットベージュ</a:t>
            </a:r>
            <a:endParaRPr kumimoji="1" lang="ja-JP" altLang="en-US" sz="1000">
              <a:latin typeface="+mn-ea"/>
            </a:endParaRPr>
          </a:p>
        </p:txBody>
      </p:sp>
      <p:sp>
        <p:nvSpPr>
          <p:cNvPr id="1047" name="テキスト ボックス 1046">
            <a:extLst>
              <a:ext uri="{FF2B5EF4-FFF2-40B4-BE49-F238E27FC236}">
                <a16:creationId xmlns:a16="http://schemas.microsoft.com/office/drawing/2014/main" id="{FAFB411F-9EC7-614A-483A-4D6E9CCEEBE5}"/>
              </a:ext>
            </a:extLst>
          </p:cNvPr>
          <p:cNvSpPr txBox="1"/>
          <p:nvPr/>
        </p:nvSpPr>
        <p:spPr>
          <a:xfrm>
            <a:off x="2079148" y="6189396"/>
            <a:ext cx="1551255" cy="12240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Plain">
              <a:avLst/>
            </a:prstTxWarp>
            <a:spAutoFit/>
          </a:bodyPr>
          <a:lstStyle/>
          <a:p>
            <a:r>
              <a:rPr kumimoji="1" lang="en-US" altLang="ja-JP" sz="900" b="1">
                <a:latin typeface="+mn-ea"/>
              </a:rPr>
              <a:t>FUKUEI</a:t>
            </a:r>
            <a:r>
              <a:rPr kumimoji="1" lang="ja-JP" altLang="en-US" sz="900" b="1">
                <a:latin typeface="+mn-ea"/>
              </a:rPr>
              <a:t>　</a:t>
            </a:r>
            <a:r>
              <a:rPr kumimoji="1" lang="en-US" altLang="ja-JP" sz="900" b="1">
                <a:latin typeface="+mn-ea"/>
              </a:rPr>
              <a:t>26</a:t>
            </a:r>
            <a:r>
              <a:rPr kumimoji="1" lang="ja-JP" altLang="en-US" sz="900" b="1">
                <a:latin typeface="+mn-ea"/>
              </a:rPr>
              <a:t>インチ</a:t>
            </a:r>
            <a:r>
              <a:rPr kumimoji="1" lang="en-US" altLang="ja-JP" sz="900" b="1">
                <a:latin typeface="+mn-ea"/>
              </a:rPr>
              <a:t>6</a:t>
            </a:r>
            <a:r>
              <a:rPr kumimoji="1" lang="ja-JP" altLang="en-US" sz="900" b="1">
                <a:latin typeface="+mn-ea"/>
              </a:rPr>
              <a:t>段軽快車</a:t>
            </a:r>
          </a:p>
        </p:txBody>
      </p:sp>
      <p:sp>
        <p:nvSpPr>
          <p:cNvPr id="1048" name="テキスト ボックス 1047">
            <a:extLst>
              <a:ext uri="{FF2B5EF4-FFF2-40B4-BE49-F238E27FC236}">
                <a16:creationId xmlns:a16="http://schemas.microsoft.com/office/drawing/2014/main" id="{494F4A16-D88A-0202-6135-6950931C6EDD}"/>
              </a:ext>
            </a:extLst>
          </p:cNvPr>
          <p:cNvSpPr txBox="1"/>
          <p:nvPr/>
        </p:nvSpPr>
        <p:spPr>
          <a:xfrm>
            <a:off x="2061945" y="6675633"/>
            <a:ext cx="169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>
                <a:solidFill>
                  <a:srgbClr val="FF0000"/>
                </a:solidFill>
              </a:rPr>
              <a:t>\ </a:t>
            </a:r>
            <a:r>
              <a:rPr kumimoji="1" lang="en-US" altLang="ja-JP" sz="2400" b="1">
                <a:solidFill>
                  <a:srgbClr val="FF0000"/>
                </a:solidFill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32,000</a:t>
            </a:r>
            <a:r>
              <a:rPr kumimoji="1" lang="en-US" altLang="ja-JP" sz="1000">
                <a:latin typeface="+mn-ea"/>
              </a:rPr>
              <a:t> (</a:t>
            </a:r>
            <a:r>
              <a:rPr kumimoji="1" lang="ja-JP" altLang="en-US" sz="1000">
                <a:latin typeface="+mn-ea"/>
              </a:rPr>
              <a:t>税込</a:t>
            </a:r>
            <a:r>
              <a:rPr kumimoji="1" lang="en-US" altLang="ja-JP" sz="1000">
                <a:latin typeface="+mn-ea"/>
              </a:rPr>
              <a:t>)</a:t>
            </a:r>
            <a:endParaRPr kumimoji="1" lang="ja-JP" altLang="en-US" sz="1600">
              <a:latin typeface="+mn-ea"/>
            </a:endParaRPr>
          </a:p>
        </p:txBody>
      </p:sp>
      <p:sp>
        <p:nvSpPr>
          <p:cNvPr id="1049" name="テキスト ボックス 1048">
            <a:extLst>
              <a:ext uri="{FF2B5EF4-FFF2-40B4-BE49-F238E27FC236}">
                <a16:creationId xmlns:a16="http://schemas.microsoft.com/office/drawing/2014/main" id="{44F9C8F0-9F2C-E0F5-43A2-FBEA82A5C311}"/>
              </a:ext>
            </a:extLst>
          </p:cNvPr>
          <p:cNvSpPr txBox="1"/>
          <p:nvPr/>
        </p:nvSpPr>
        <p:spPr>
          <a:xfrm>
            <a:off x="2078165" y="7074012"/>
            <a:ext cx="1635305" cy="169277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/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税抜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29,091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円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/ 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消費税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2,909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</a:p>
        </p:txBody>
      </p:sp>
      <p:sp>
        <p:nvSpPr>
          <p:cNvPr id="1050" name="テキスト ボックス 1049">
            <a:extLst>
              <a:ext uri="{FF2B5EF4-FFF2-40B4-BE49-F238E27FC236}">
                <a16:creationId xmlns:a16="http://schemas.microsoft.com/office/drawing/2014/main" id="{FF1740AD-7D43-A069-DD47-D3D7A484EFFB}"/>
              </a:ext>
            </a:extLst>
          </p:cNvPr>
          <p:cNvSpPr txBox="1"/>
          <p:nvPr/>
        </p:nvSpPr>
        <p:spPr>
          <a:xfrm>
            <a:off x="529050" y="5078500"/>
            <a:ext cx="9529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/>
              <a:t>マットブラック</a:t>
            </a:r>
          </a:p>
        </p:txBody>
      </p:sp>
      <p:sp>
        <p:nvSpPr>
          <p:cNvPr id="1051" name="テキスト ボックス 1050">
            <a:extLst>
              <a:ext uri="{FF2B5EF4-FFF2-40B4-BE49-F238E27FC236}">
                <a16:creationId xmlns:a16="http://schemas.microsoft.com/office/drawing/2014/main" id="{4F926BB0-317A-7B26-91AE-9273D1E98EDE}"/>
              </a:ext>
            </a:extLst>
          </p:cNvPr>
          <p:cNvSpPr txBox="1"/>
          <p:nvPr/>
        </p:nvSpPr>
        <p:spPr>
          <a:xfrm>
            <a:off x="1825894" y="5045944"/>
            <a:ext cx="9529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>
                <a:latin typeface="+mn-ea"/>
              </a:rPr>
              <a:t>マットベージュ</a:t>
            </a:r>
          </a:p>
        </p:txBody>
      </p:sp>
      <p:pic>
        <p:nvPicPr>
          <p:cNvPr id="1052" name="図 1051">
            <a:extLst>
              <a:ext uri="{FF2B5EF4-FFF2-40B4-BE49-F238E27FC236}">
                <a16:creationId xmlns:a16="http://schemas.microsoft.com/office/drawing/2014/main" id="{CE034F83-6CAC-E6A8-2D1E-48E306249C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6015" y="5846021"/>
            <a:ext cx="363741" cy="36374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53" name="テキスト ボックス 1052">
            <a:extLst>
              <a:ext uri="{FF2B5EF4-FFF2-40B4-BE49-F238E27FC236}">
                <a16:creationId xmlns:a16="http://schemas.microsoft.com/office/drawing/2014/main" id="{2ED58C77-4EDA-1E98-E048-07A2481E2D97}"/>
              </a:ext>
            </a:extLst>
          </p:cNvPr>
          <p:cNvSpPr txBox="1"/>
          <p:nvPr/>
        </p:nvSpPr>
        <p:spPr>
          <a:xfrm>
            <a:off x="1790084" y="5849531"/>
            <a:ext cx="107722" cy="359073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r>
              <a:rPr kumimoji="1" lang="ja-JP" altLang="en-US" sz="700"/>
              <a:t>外装６段</a:t>
            </a:r>
          </a:p>
        </p:txBody>
      </p:sp>
      <p:pic>
        <p:nvPicPr>
          <p:cNvPr id="1054" name="図 1053">
            <a:extLst>
              <a:ext uri="{FF2B5EF4-FFF2-40B4-BE49-F238E27FC236}">
                <a16:creationId xmlns:a16="http://schemas.microsoft.com/office/drawing/2014/main" id="{8280D4C3-2158-E9D5-48A5-3BEDD5E9A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715" y="5839763"/>
            <a:ext cx="358468" cy="358468"/>
          </a:xfrm>
          <a:prstGeom prst="ellipse">
            <a:avLst/>
          </a:prstGeom>
          <a:ln w="6350">
            <a:solidFill>
              <a:schemeClr val="tx1"/>
            </a:solidFill>
          </a:ln>
        </p:spPr>
      </p:pic>
      <p:sp>
        <p:nvSpPr>
          <p:cNvPr id="1055" name="テキスト ボックス 1054">
            <a:extLst>
              <a:ext uri="{FF2B5EF4-FFF2-40B4-BE49-F238E27FC236}">
                <a16:creationId xmlns:a16="http://schemas.microsoft.com/office/drawing/2014/main" id="{71CC6878-0C77-255D-459E-CCCBAAB324B9}"/>
              </a:ext>
            </a:extLst>
          </p:cNvPr>
          <p:cNvSpPr txBox="1"/>
          <p:nvPr/>
        </p:nvSpPr>
        <p:spPr>
          <a:xfrm>
            <a:off x="961647" y="5819877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/>
              <a:t>ＬＥＤ</a:t>
            </a:r>
            <a:endParaRPr kumimoji="1" lang="en-US" altLang="ja-JP" sz="700"/>
          </a:p>
          <a:p>
            <a:r>
              <a:rPr kumimoji="1" lang="ja-JP" altLang="en-US" sz="700"/>
              <a:t>オート</a:t>
            </a:r>
            <a:endParaRPr kumimoji="1" lang="en-US" altLang="ja-JP" sz="700"/>
          </a:p>
          <a:p>
            <a:r>
              <a:rPr kumimoji="1" lang="ja-JP" altLang="en-US" sz="700"/>
              <a:t>ライト</a:t>
            </a:r>
          </a:p>
        </p:txBody>
      </p:sp>
      <p:pic>
        <p:nvPicPr>
          <p:cNvPr id="1056" name="図 1055">
            <a:extLst>
              <a:ext uri="{FF2B5EF4-FFF2-40B4-BE49-F238E27FC236}">
                <a16:creationId xmlns:a16="http://schemas.microsoft.com/office/drawing/2014/main" id="{7B7406B4-F451-93F2-9876-B992CF0194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4" y="6303028"/>
            <a:ext cx="1168095" cy="459730"/>
          </a:xfrm>
          <a:prstGeom prst="rect">
            <a:avLst/>
          </a:prstGeom>
        </p:spPr>
      </p:pic>
      <p:pic>
        <p:nvPicPr>
          <p:cNvPr id="1057" name="図 1056">
            <a:extLst>
              <a:ext uri="{FF2B5EF4-FFF2-40B4-BE49-F238E27FC236}">
                <a16:creationId xmlns:a16="http://schemas.microsoft.com/office/drawing/2014/main" id="{915A255F-3A27-7170-0215-4A75445D3D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4" y="6762759"/>
            <a:ext cx="1142489" cy="480403"/>
          </a:xfrm>
          <a:prstGeom prst="rect">
            <a:avLst/>
          </a:prstGeom>
        </p:spPr>
      </p:pic>
      <p:pic>
        <p:nvPicPr>
          <p:cNvPr id="7" name="図 6" descr="複数の自転車&#10;&#10;自動的に生成された説明">
            <a:extLst>
              <a:ext uri="{FF2B5EF4-FFF2-40B4-BE49-F238E27FC236}">
                <a16:creationId xmlns:a16="http://schemas.microsoft.com/office/drawing/2014/main" id="{CC686F4A-BBBA-273C-A448-7E9F1026A57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917" y="5188622"/>
            <a:ext cx="1078185" cy="7008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1B59DE3-7118-0E7F-9564-670EF17AFF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957" y="4966602"/>
            <a:ext cx="1886809" cy="123704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782DB19-F913-8C4F-EED4-D9F73BBBEFF6}"/>
              </a:ext>
            </a:extLst>
          </p:cNvPr>
          <p:cNvSpPr/>
          <p:nvPr/>
        </p:nvSpPr>
        <p:spPr>
          <a:xfrm>
            <a:off x="3983164" y="4488057"/>
            <a:ext cx="555475" cy="555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en-US" altLang="ja-JP" sz="2400">
                <a:latin typeface="Bahnschrift SemiBold SemiConden" panose="020B0502040204020203" pitchFamily="34" charset="0"/>
              </a:rPr>
              <a:t>27</a:t>
            </a:r>
          </a:p>
          <a:p>
            <a:pPr algn="ctr"/>
            <a:r>
              <a:rPr kumimoji="1" lang="ja-JP" altLang="en-US" sz="900" b="1">
                <a:latin typeface="Bahnschrift SemiBold SemiConden" panose="020B0502040204020203" pitchFamily="34" charset="0"/>
              </a:rPr>
              <a:t>インチ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12939F1-E762-EFD1-EB11-2D10C5D965DF}"/>
              </a:ext>
            </a:extLst>
          </p:cNvPr>
          <p:cNvCxnSpPr>
            <a:cxnSpLocks/>
          </p:cNvCxnSpPr>
          <p:nvPr/>
        </p:nvCxnSpPr>
        <p:spPr>
          <a:xfrm>
            <a:off x="4538639" y="4704322"/>
            <a:ext cx="2496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08632F0-7701-0F24-9282-FFDC9CC66FCC}"/>
              </a:ext>
            </a:extLst>
          </p:cNvPr>
          <p:cNvSpPr txBox="1"/>
          <p:nvPr/>
        </p:nvSpPr>
        <p:spPr>
          <a:xfrm>
            <a:off x="4538715" y="4462363"/>
            <a:ext cx="2188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+mn-ea"/>
              </a:rPr>
              <a:t>27</a:t>
            </a:r>
            <a:r>
              <a:rPr kumimoji="1" lang="ja-JP" altLang="en-US" sz="1200">
                <a:latin typeface="+mn-ea"/>
              </a:rPr>
              <a:t>インチのお買い得モデル！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18E9D8C-52D4-943D-DFF2-C6278DAE2F8A}"/>
              </a:ext>
            </a:extLst>
          </p:cNvPr>
          <p:cNvSpPr txBox="1"/>
          <p:nvPr/>
        </p:nvSpPr>
        <p:spPr>
          <a:xfrm>
            <a:off x="5603757" y="6415039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>
                <a:solidFill>
                  <a:srgbClr val="0000FF"/>
                </a:solidFill>
                <a:latin typeface="OCRB" panose="020B0609020202020204" pitchFamily="49" charset="0"/>
              </a:rPr>
              <a:t>607</a:t>
            </a:r>
            <a:r>
              <a:rPr kumimoji="1" lang="ja-JP" altLang="en-US" sz="1000"/>
              <a:t>　マットブラック</a:t>
            </a:r>
            <a:endParaRPr kumimoji="1" lang="en-US" altLang="ja-JP" sz="1000"/>
          </a:p>
          <a:p>
            <a:r>
              <a:rPr kumimoji="1" lang="en-US" altLang="ja-JP" sz="1000">
                <a:solidFill>
                  <a:srgbClr val="0000FF"/>
                </a:solidFill>
                <a:latin typeface="OCRB" panose="020B0609020202020204" pitchFamily="49" charset="0"/>
              </a:rPr>
              <a:t>608</a:t>
            </a:r>
            <a:r>
              <a:rPr kumimoji="1" lang="ja-JP" altLang="en-US" sz="1000"/>
              <a:t>　カーキ</a:t>
            </a:r>
            <a:endParaRPr kumimoji="1" lang="en-US" altLang="ja-JP" sz="100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1E75781-06B7-B7B0-03AD-A6F8F6C870E8}"/>
              </a:ext>
            </a:extLst>
          </p:cNvPr>
          <p:cNvCxnSpPr>
            <a:cxnSpLocks/>
          </p:cNvCxnSpPr>
          <p:nvPr/>
        </p:nvCxnSpPr>
        <p:spPr>
          <a:xfrm>
            <a:off x="5393350" y="6407344"/>
            <a:ext cx="1627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0ED14FC-F00F-E268-D685-32AD0658649D}"/>
              </a:ext>
            </a:extLst>
          </p:cNvPr>
          <p:cNvSpPr txBox="1"/>
          <p:nvPr/>
        </p:nvSpPr>
        <p:spPr>
          <a:xfrm>
            <a:off x="5437809" y="6250577"/>
            <a:ext cx="1551255" cy="12240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Plain">
              <a:avLst/>
            </a:prstTxWarp>
            <a:spAutoFit/>
          </a:bodyPr>
          <a:lstStyle/>
          <a:p>
            <a:r>
              <a:rPr kumimoji="1" lang="en-US" altLang="ja-JP" sz="900" b="1">
                <a:latin typeface="+mn-ea"/>
              </a:rPr>
              <a:t>FUKUEI</a:t>
            </a:r>
            <a:r>
              <a:rPr kumimoji="1" lang="ja-JP" altLang="en-US" sz="900" b="1">
                <a:latin typeface="+mn-ea"/>
              </a:rPr>
              <a:t>　</a:t>
            </a:r>
            <a:r>
              <a:rPr kumimoji="1" lang="en-US" altLang="ja-JP" sz="900" b="1">
                <a:latin typeface="+mn-ea"/>
              </a:rPr>
              <a:t>27</a:t>
            </a:r>
            <a:r>
              <a:rPr kumimoji="1" lang="ja-JP" altLang="en-US" sz="900" b="1">
                <a:latin typeface="+mn-ea"/>
              </a:rPr>
              <a:t>インチ</a:t>
            </a:r>
            <a:r>
              <a:rPr kumimoji="1" lang="en-US" altLang="ja-JP" sz="900" b="1">
                <a:latin typeface="+mn-ea"/>
              </a:rPr>
              <a:t>6</a:t>
            </a:r>
            <a:r>
              <a:rPr kumimoji="1" lang="ja-JP" altLang="en-US" sz="900" b="1">
                <a:latin typeface="+mn-ea"/>
              </a:rPr>
              <a:t>段軽快車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C881D8E-BA24-D334-B1EE-BB0B315A6AC3}"/>
              </a:ext>
            </a:extLst>
          </p:cNvPr>
          <p:cNvSpPr txBox="1"/>
          <p:nvPr/>
        </p:nvSpPr>
        <p:spPr>
          <a:xfrm>
            <a:off x="5390503" y="6736814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>
                <a:solidFill>
                  <a:srgbClr val="FF0000"/>
                </a:solidFill>
              </a:rPr>
              <a:t>\ </a:t>
            </a:r>
            <a:r>
              <a:rPr kumimoji="1" lang="en-US" altLang="ja-JP" sz="2400" b="1">
                <a:solidFill>
                  <a:srgbClr val="FF0000"/>
                </a:solidFill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30,900</a:t>
            </a:r>
            <a:r>
              <a:rPr kumimoji="1" lang="en-US" altLang="ja-JP" sz="1000">
                <a:latin typeface="+mn-ea"/>
              </a:rPr>
              <a:t> (</a:t>
            </a:r>
            <a:r>
              <a:rPr kumimoji="1" lang="ja-JP" altLang="en-US" sz="1000">
                <a:latin typeface="+mn-ea"/>
              </a:rPr>
              <a:t>税込</a:t>
            </a:r>
            <a:r>
              <a:rPr kumimoji="1" lang="en-US" altLang="ja-JP" sz="1000">
                <a:latin typeface="+mn-ea"/>
              </a:rPr>
              <a:t>)</a:t>
            </a:r>
            <a:endParaRPr kumimoji="1" lang="ja-JP" altLang="en-US" sz="1600">
              <a:latin typeface="+mn-ea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50C246B-8237-0A76-278B-14473DFA4377}"/>
              </a:ext>
            </a:extLst>
          </p:cNvPr>
          <p:cNvSpPr txBox="1"/>
          <p:nvPr/>
        </p:nvSpPr>
        <p:spPr>
          <a:xfrm>
            <a:off x="5399413" y="7135193"/>
            <a:ext cx="1635305" cy="169277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/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税抜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28,091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円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/ 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消費税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2,809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1964F8B-AAF6-C4C4-F78B-50B5AC2436FD}"/>
              </a:ext>
            </a:extLst>
          </p:cNvPr>
          <p:cNvSpPr txBox="1"/>
          <p:nvPr/>
        </p:nvSpPr>
        <p:spPr>
          <a:xfrm>
            <a:off x="4549320" y="473482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>
                <a:latin typeface="+mn-ea"/>
              </a:rPr>
              <a:t>６段軽快車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3F93D57-D7FA-FA36-DE9E-FB043A16393B}"/>
              </a:ext>
            </a:extLst>
          </p:cNvPr>
          <p:cNvSpPr txBox="1"/>
          <p:nvPr/>
        </p:nvSpPr>
        <p:spPr>
          <a:xfrm>
            <a:off x="3910641" y="507052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/>
              <a:t>マット</a:t>
            </a:r>
            <a:endParaRPr kumimoji="1" lang="en-US" altLang="ja-JP" sz="800"/>
          </a:p>
          <a:p>
            <a:r>
              <a:rPr kumimoji="1" lang="ja-JP" altLang="en-US" sz="800"/>
              <a:t>ブラック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CCA0791-76AB-F4AD-F00D-EC08527967CA}"/>
              </a:ext>
            </a:extLst>
          </p:cNvPr>
          <p:cNvSpPr txBox="1"/>
          <p:nvPr/>
        </p:nvSpPr>
        <p:spPr>
          <a:xfrm>
            <a:off x="5227101" y="5153358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>
                <a:latin typeface="+mn-ea"/>
              </a:rPr>
              <a:t>カーキ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9858939D-DB3B-E15F-1795-90579BE12B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164" y="5875252"/>
            <a:ext cx="550993" cy="36374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76D31E4-039E-52DC-FD3D-214F0232F7B8}"/>
              </a:ext>
            </a:extLst>
          </p:cNvPr>
          <p:cNvSpPr txBox="1"/>
          <p:nvPr/>
        </p:nvSpPr>
        <p:spPr>
          <a:xfrm>
            <a:off x="4847485" y="5878762"/>
            <a:ext cx="107722" cy="359073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r>
              <a:rPr kumimoji="1" lang="ja-JP" altLang="en-US" sz="700"/>
              <a:t>外装６段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D5EC5B2C-2E64-5930-70FA-8A78FD94AF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921" y="6312028"/>
            <a:ext cx="1180800" cy="950310"/>
          </a:xfrm>
          <a:prstGeom prst="rect">
            <a:avLst/>
          </a:prstGeom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7C09BCEA-BF34-6596-B092-AB5F7B82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048" y="8276126"/>
            <a:ext cx="1080000" cy="6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0A3B7E6-1563-512D-E764-89E83B890D23}"/>
              </a:ext>
            </a:extLst>
          </p:cNvPr>
          <p:cNvSpPr/>
          <p:nvPr/>
        </p:nvSpPr>
        <p:spPr>
          <a:xfrm>
            <a:off x="3997422" y="7571752"/>
            <a:ext cx="555475" cy="555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游ゴシック" panose="020B0400000000000000" pitchFamily="50" charset="-128"/>
                <a:cs typeface="+mn-cs"/>
              </a:rPr>
              <a:t>27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游ゴシック" panose="020B0400000000000000" pitchFamily="50" charset="-128"/>
                <a:cs typeface="+mn-cs"/>
              </a:rPr>
              <a:t>インチ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F3517315-4D38-72BE-75D6-21B8CB8B34EC}"/>
              </a:ext>
            </a:extLst>
          </p:cNvPr>
          <p:cNvCxnSpPr>
            <a:cxnSpLocks/>
          </p:cNvCxnSpPr>
          <p:nvPr/>
        </p:nvCxnSpPr>
        <p:spPr>
          <a:xfrm>
            <a:off x="4552897" y="7788017"/>
            <a:ext cx="24962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7052C38-F250-D77B-3932-62C5C8BD9623}"/>
              </a:ext>
            </a:extLst>
          </p:cNvPr>
          <p:cNvSpPr txBox="1"/>
          <p:nvPr/>
        </p:nvSpPr>
        <p:spPr>
          <a:xfrm>
            <a:off x="4552897" y="781346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６段</a:t>
            </a:r>
            <a:r>
              <a:rPr kumimoji="1"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シティ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車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C08CCFA7-EA2E-3E4B-36DA-836EE4E87F6D}"/>
              </a:ext>
            </a:extLst>
          </p:cNvPr>
          <p:cNvCxnSpPr>
            <a:cxnSpLocks/>
          </p:cNvCxnSpPr>
          <p:nvPr/>
        </p:nvCxnSpPr>
        <p:spPr>
          <a:xfrm>
            <a:off x="5401556" y="9494848"/>
            <a:ext cx="1627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86654EB-7239-0F50-08EF-E6BF63A3474F}"/>
              </a:ext>
            </a:extLst>
          </p:cNvPr>
          <p:cNvSpPr txBox="1"/>
          <p:nvPr/>
        </p:nvSpPr>
        <p:spPr>
          <a:xfrm>
            <a:off x="5610047" y="9518091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CRB" panose="020B0609020202020204" pitchFamily="49" charset="0"/>
                <a:ea typeface="游ゴシック" panose="020B0400000000000000" pitchFamily="50" charset="-128"/>
                <a:cs typeface="+mn-cs"/>
              </a:rPr>
              <a:t>610</a:t>
            </a:r>
            <a:r>
              <a:rPr kumimoji="1" lang="ja-JP" altLang="en-US" sz="1000" b="0" i="0" u="non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マットブラック</a:t>
            </a:r>
            <a:endParaRPr kumimoji="1" lang="en-US" altLang="ja-JP" sz="1000" b="0" i="0" u="non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algn="r">
              <a:defRPr/>
            </a:pPr>
            <a:r>
              <a:rPr kumimoji="1" lang="en-US" altLang="ja-JP" sz="1000">
                <a:solidFill>
                  <a:srgbClr val="0000FF"/>
                </a:solidFill>
                <a:latin typeface="OCRB" panose="020B0609020202020204" pitchFamily="49" charset="0"/>
                <a:ea typeface="游ゴシック" panose="020B0400000000000000" pitchFamily="50" charset="-128"/>
              </a:rPr>
              <a:t>6</a:t>
            </a:r>
            <a:r>
              <a:rPr kumimoji="1" lang="en-US" altLang="ja-JP" sz="1000" b="0" i="0" u="non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CRB" panose="020B0609020202020204" pitchFamily="49" charset="0"/>
                <a:ea typeface="游ゴシック" panose="020B0400000000000000" pitchFamily="50" charset="-128"/>
                <a:cs typeface="+mn-cs"/>
              </a:rPr>
              <a:t>11</a:t>
            </a:r>
            <a:r>
              <a:rPr kumimoji="1" lang="ja-JP" altLang="en-US" sz="1000" b="0" i="0" u="non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マットグレー　</a:t>
            </a:r>
            <a:endParaRPr kumimoji="1" lang="ja-JP" altLang="en-US" sz="1000" b="0" i="0" u="non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56EE97A-B478-DFCB-5367-8026BD250999}"/>
              </a:ext>
            </a:extLst>
          </p:cNvPr>
          <p:cNvSpPr txBox="1"/>
          <p:nvPr/>
        </p:nvSpPr>
        <p:spPr>
          <a:xfrm>
            <a:off x="5446015" y="9338081"/>
            <a:ext cx="1551255" cy="12240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Plain">
              <a:avLst/>
            </a:prstTxWarp>
            <a:spAutoFit/>
          </a:bodyPr>
          <a:lstStyle/>
          <a:p>
            <a:r>
              <a:rPr kumimoji="1" lang="en-US" altLang="ja-JP" sz="900" b="1">
                <a:latin typeface="+mn-ea"/>
              </a:rPr>
              <a:t>FUKUEI</a:t>
            </a:r>
            <a:r>
              <a:rPr kumimoji="1" lang="ja-JP" altLang="en-US" sz="900" b="1">
                <a:latin typeface="+mn-ea"/>
              </a:rPr>
              <a:t>　</a:t>
            </a:r>
            <a:r>
              <a:rPr kumimoji="1" lang="en-US" altLang="ja-JP" sz="900" b="1">
                <a:latin typeface="+mn-ea"/>
              </a:rPr>
              <a:t>27</a:t>
            </a:r>
            <a:r>
              <a:rPr kumimoji="1" lang="ja-JP" altLang="en-US" sz="900" b="1">
                <a:latin typeface="+mn-ea"/>
              </a:rPr>
              <a:t>インチ</a:t>
            </a:r>
            <a:r>
              <a:rPr kumimoji="1" lang="en-US" altLang="ja-JP" sz="900" b="1">
                <a:latin typeface="+mn-ea"/>
              </a:rPr>
              <a:t>6</a:t>
            </a:r>
            <a:r>
              <a:rPr kumimoji="1" lang="ja-JP" altLang="en-US" sz="900" b="1">
                <a:latin typeface="+mn-ea"/>
              </a:rPr>
              <a:t>段シティ車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E556C00-C04E-6723-0408-A542E6BD4E8A}"/>
              </a:ext>
            </a:extLst>
          </p:cNvPr>
          <p:cNvSpPr txBox="1"/>
          <p:nvPr/>
        </p:nvSpPr>
        <p:spPr>
          <a:xfrm>
            <a:off x="5446015" y="9820509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\ 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29,400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(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税込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AEDB855-91B2-D394-BFE6-2F1CC15E78ED}"/>
              </a:ext>
            </a:extLst>
          </p:cNvPr>
          <p:cNvSpPr txBox="1"/>
          <p:nvPr/>
        </p:nvSpPr>
        <p:spPr>
          <a:xfrm>
            <a:off x="5445032" y="10218888"/>
            <a:ext cx="1635305" cy="169277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税抜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26,728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円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/ 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消費税 </a:t>
            </a:r>
            <a:r>
              <a:rPr lang="en-US" altLang="ja-JP" sz="8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,672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円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0579BDE-AC32-847E-0E5B-416330299CBB}"/>
              </a:ext>
            </a:extLst>
          </p:cNvPr>
          <p:cNvSpPr txBox="1"/>
          <p:nvPr/>
        </p:nvSpPr>
        <p:spPr>
          <a:xfrm>
            <a:off x="4549320" y="7534941"/>
            <a:ext cx="2339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Ｖ型フレームでまたぎやすい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4EE9163-6BD6-C88C-5A6A-37404A7F95BC}"/>
              </a:ext>
            </a:extLst>
          </p:cNvPr>
          <p:cNvSpPr txBox="1"/>
          <p:nvPr/>
        </p:nvSpPr>
        <p:spPr>
          <a:xfrm>
            <a:off x="3914988" y="8185431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/>
              <a:t>マットグレー</a:t>
            </a: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19ED4834-449E-4459-F2D5-8278E3703119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339" y="9433708"/>
            <a:ext cx="1179102" cy="950174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CB311494-456C-6CD5-67A1-A617FE1ED3F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826" y="8962756"/>
            <a:ext cx="550993" cy="36374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1CA81D1E-7788-CC4B-AA06-A515C411FFE9}"/>
              </a:ext>
            </a:extLst>
          </p:cNvPr>
          <p:cNvSpPr txBox="1"/>
          <p:nvPr/>
        </p:nvSpPr>
        <p:spPr>
          <a:xfrm>
            <a:off x="4811147" y="8966266"/>
            <a:ext cx="107722" cy="359073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r>
              <a:rPr kumimoji="1" lang="ja-JP" altLang="en-US" sz="700"/>
              <a:t>外装６段</a:t>
            </a:r>
          </a:p>
        </p:txBody>
      </p:sp>
      <p:pic>
        <p:nvPicPr>
          <p:cNvPr id="110" name="図 109">
            <a:extLst>
              <a:ext uri="{FF2B5EF4-FFF2-40B4-BE49-F238E27FC236}">
                <a16:creationId xmlns:a16="http://schemas.microsoft.com/office/drawing/2014/main" id="{A494C56C-FD52-0325-21D0-BACCA68C1C5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48" y="2588220"/>
            <a:ext cx="965471" cy="652316"/>
          </a:xfrm>
          <a:prstGeom prst="rect">
            <a:avLst/>
          </a:prstGeom>
        </p:spPr>
      </p:pic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30322F53-A274-583C-24F8-12AB6F585843}"/>
              </a:ext>
            </a:extLst>
          </p:cNvPr>
          <p:cNvSpPr/>
          <p:nvPr/>
        </p:nvSpPr>
        <p:spPr>
          <a:xfrm>
            <a:off x="538272" y="1516399"/>
            <a:ext cx="555475" cy="555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en-US" altLang="ja-JP" sz="2400">
                <a:latin typeface="Bahnschrift SemiBold SemiConden" panose="020B0502040204020203" pitchFamily="34" charset="0"/>
              </a:rPr>
              <a:t>26</a:t>
            </a:r>
          </a:p>
          <a:p>
            <a:pPr algn="ctr"/>
            <a:r>
              <a:rPr kumimoji="1" lang="ja-JP" altLang="en-US" sz="900" b="1">
                <a:latin typeface="Bahnschrift SemiBold SemiConden" panose="020B0502040204020203" pitchFamily="34" charset="0"/>
              </a:rPr>
              <a:t>インチ</a:t>
            </a:r>
          </a:p>
        </p:txBody>
      </p: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E7FDA2FD-AE6E-4522-BA77-1270E36D36A0}"/>
              </a:ext>
            </a:extLst>
          </p:cNvPr>
          <p:cNvCxnSpPr>
            <a:cxnSpLocks/>
          </p:cNvCxnSpPr>
          <p:nvPr/>
        </p:nvCxnSpPr>
        <p:spPr>
          <a:xfrm>
            <a:off x="1093747" y="1732664"/>
            <a:ext cx="2491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A5F92B60-754A-4B2B-AA08-D5144279BF00}"/>
              </a:ext>
            </a:extLst>
          </p:cNvPr>
          <p:cNvSpPr txBox="1"/>
          <p:nvPr/>
        </p:nvSpPr>
        <p:spPr>
          <a:xfrm>
            <a:off x="1093823" y="1490705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/>
              <a:t>定番の自転車が、この価格で！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01FA2CF3-D43A-9772-4739-7DA0E091507A}"/>
              </a:ext>
            </a:extLst>
          </p:cNvPr>
          <p:cNvSpPr txBox="1"/>
          <p:nvPr/>
        </p:nvSpPr>
        <p:spPr>
          <a:xfrm>
            <a:off x="1093747" y="175811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>
                <a:latin typeface="+mn-ea"/>
              </a:rPr>
              <a:t>軽快車</a:t>
            </a: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AEE9F111-93CA-00FF-8CDF-414B698FD25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86" y="2167187"/>
            <a:ext cx="539178" cy="36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7497ACEF-8F0D-C4C3-1234-363865E4DCE9}"/>
              </a:ext>
            </a:extLst>
          </p:cNvPr>
          <p:cNvSpPr txBox="1"/>
          <p:nvPr/>
        </p:nvSpPr>
        <p:spPr>
          <a:xfrm>
            <a:off x="1272619" y="2172120"/>
            <a:ext cx="107722" cy="359073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r>
              <a:rPr kumimoji="1" lang="ja-JP" altLang="en-US" sz="700"/>
              <a:t>リング鍵</a:t>
            </a:r>
          </a:p>
        </p:txBody>
      </p: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ACE39D28-CCD9-20B5-AC97-21542811DCA2}"/>
              </a:ext>
            </a:extLst>
          </p:cNvPr>
          <p:cNvCxnSpPr>
            <a:cxnSpLocks/>
          </p:cNvCxnSpPr>
          <p:nvPr/>
        </p:nvCxnSpPr>
        <p:spPr>
          <a:xfrm>
            <a:off x="1953579" y="3332763"/>
            <a:ext cx="1627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E565F175-8CE8-1FDC-C575-20A24EA3ADC8}"/>
              </a:ext>
            </a:extLst>
          </p:cNvPr>
          <p:cNvSpPr txBox="1"/>
          <p:nvPr/>
        </p:nvSpPr>
        <p:spPr>
          <a:xfrm>
            <a:off x="2555278" y="3340458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>
                <a:solidFill>
                  <a:srgbClr val="0000FF"/>
                </a:solidFill>
                <a:latin typeface="OCRB" panose="020B0609020202020204" pitchFamily="49" charset="0"/>
              </a:rPr>
              <a:t>601</a:t>
            </a:r>
            <a:r>
              <a:rPr kumimoji="1" lang="ja-JP" altLang="en-US" sz="1000"/>
              <a:t>　ホワイト</a:t>
            </a:r>
            <a:endParaRPr kumimoji="1" lang="en-US" altLang="ja-JP" sz="1000"/>
          </a:p>
          <a:p>
            <a:pPr algn="r"/>
            <a:r>
              <a:rPr kumimoji="1" lang="en-US" altLang="ja-JP" sz="1000">
                <a:solidFill>
                  <a:srgbClr val="0000FF"/>
                </a:solidFill>
                <a:latin typeface="OCRB" panose="020B0609020202020204" pitchFamily="49" charset="0"/>
              </a:rPr>
              <a:t>602</a:t>
            </a:r>
            <a:r>
              <a:rPr kumimoji="1" lang="ja-JP" altLang="en-US" sz="1000"/>
              <a:t>　ブラック</a:t>
            </a: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C34EBD1F-0D86-00AA-7030-7F55B786F7A6}"/>
              </a:ext>
            </a:extLst>
          </p:cNvPr>
          <p:cNvSpPr/>
          <p:nvPr/>
        </p:nvSpPr>
        <p:spPr>
          <a:xfrm>
            <a:off x="2055187" y="3739596"/>
            <a:ext cx="1170000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EC3D70B4-F7DE-172C-3CAA-B0F01412C689}"/>
              </a:ext>
            </a:extLst>
          </p:cNvPr>
          <p:cNvSpPr txBox="1"/>
          <p:nvPr/>
        </p:nvSpPr>
        <p:spPr>
          <a:xfrm>
            <a:off x="1998038" y="3175996"/>
            <a:ext cx="1551255" cy="12240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Plain">
              <a:avLst/>
            </a:prstTxWarp>
            <a:spAutoFit/>
          </a:bodyPr>
          <a:lstStyle/>
          <a:p>
            <a:r>
              <a:rPr kumimoji="1" lang="en-US" altLang="ja-JP" sz="900" b="1">
                <a:latin typeface="+mn-ea"/>
              </a:rPr>
              <a:t>FUKUEI</a:t>
            </a:r>
            <a:r>
              <a:rPr kumimoji="1" lang="ja-JP" altLang="en-US" sz="900" b="1">
                <a:latin typeface="+mn-ea"/>
              </a:rPr>
              <a:t>　</a:t>
            </a:r>
            <a:r>
              <a:rPr kumimoji="1" lang="en-US" altLang="ja-JP" sz="900" b="1">
                <a:latin typeface="+mn-ea"/>
              </a:rPr>
              <a:t>26</a:t>
            </a:r>
            <a:r>
              <a:rPr kumimoji="1" lang="ja-JP" altLang="en-US" sz="900" b="1">
                <a:latin typeface="+mn-ea"/>
              </a:rPr>
              <a:t>インチ軽快車</a:t>
            </a: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9A218997-9496-D3C3-3AE3-812050EEA7F4}"/>
              </a:ext>
            </a:extLst>
          </p:cNvPr>
          <p:cNvSpPr txBox="1"/>
          <p:nvPr/>
        </p:nvSpPr>
        <p:spPr>
          <a:xfrm>
            <a:off x="1998038" y="3703278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>
                <a:solidFill>
                  <a:schemeClr val="bg1"/>
                </a:solidFill>
              </a:rPr>
              <a:t>\ </a:t>
            </a:r>
            <a:r>
              <a:rPr kumimoji="1" lang="en-US" altLang="ja-JP" sz="2400" b="1">
                <a:solidFill>
                  <a:schemeClr val="bg1"/>
                </a:solidFill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23,200</a:t>
            </a:r>
            <a:r>
              <a:rPr kumimoji="1" lang="en-US" altLang="ja-JP" sz="100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000">
                <a:latin typeface="+mn-ea"/>
              </a:rPr>
              <a:t>(</a:t>
            </a:r>
            <a:r>
              <a:rPr kumimoji="1" lang="ja-JP" altLang="en-US" sz="1000">
                <a:latin typeface="+mn-ea"/>
              </a:rPr>
              <a:t>税込</a:t>
            </a:r>
            <a:r>
              <a:rPr kumimoji="1" lang="en-US" altLang="ja-JP" sz="1000">
                <a:latin typeface="+mn-ea"/>
              </a:rPr>
              <a:t>)</a:t>
            </a:r>
            <a:endParaRPr kumimoji="1" lang="ja-JP" altLang="en-US" sz="1600">
              <a:latin typeface="+mn-ea"/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CB7CC3AF-D279-2527-3A3C-F2D4A4593326}"/>
              </a:ext>
            </a:extLst>
          </p:cNvPr>
          <p:cNvSpPr txBox="1"/>
          <p:nvPr/>
        </p:nvSpPr>
        <p:spPr>
          <a:xfrm>
            <a:off x="1997055" y="4128156"/>
            <a:ext cx="1635305" cy="169277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/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税抜 </a:t>
            </a:r>
            <a:r>
              <a:rPr lang="en-US" altLang="zh-CN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21,091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円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/ 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消費税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2,109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</a:p>
        </p:txBody>
      </p:sp>
      <p:pic>
        <p:nvPicPr>
          <p:cNvPr id="135" name="図 134">
            <a:extLst>
              <a:ext uri="{FF2B5EF4-FFF2-40B4-BE49-F238E27FC236}">
                <a16:creationId xmlns:a16="http://schemas.microsoft.com/office/drawing/2014/main" id="{48D983FF-EF7B-25BE-404F-DA029B98D1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07" y="3281908"/>
            <a:ext cx="1180288" cy="936427"/>
          </a:xfrm>
          <a:prstGeom prst="rect">
            <a:avLst/>
          </a:prstGeom>
        </p:spPr>
      </p:pic>
      <p:pic>
        <p:nvPicPr>
          <p:cNvPr id="136" name="図 135">
            <a:extLst>
              <a:ext uri="{FF2B5EF4-FFF2-40B4-BE49-F238E27FC236}">
                <a16:creationId xmlns:a16="http://schemas.microsoft.com/office/drawing/2014/main" id="{DF477C66-F7DB-0825-09A8-5439946DFA6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557" y="1800983"/>
            <a:ext cx="2113249" cy="1314910"/>
          </a:xfrm>
          <a:prstGeom prst="rect">
            <a:avLst/>
          </a:prstGeom>
        </p:spPr>
      </p:pic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052ED9D7-765B-D280-B064-C56956AA537C}"/>
              </a:ext>
            </a:extLst>
          </p:cNvPr>
          <p:cNvSpPr txBox="1"/>
          <p:nvPr/>
        </p:nvSpPr>
        <p:spPr>
          <a:xfrm>
            <a:off x="1610629" y="206257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/>
              <a:t>ブラック</a:t>
            </a: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5276EF5E-7E0D-8175-0981-D105E604F3E7}"/>
              </a:ext>
            </a:extLst>
          </p:cNvPr>
          <p:cNvSpPr txBox="1"/>
          <p:nvPr/>
        </p:nvSpPr>
        <p:spPr>
          <a:xfrm>
            <a:off x="504753" y="2580701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/>
              <a:t>ホワイト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C8637F9-EA5F-9D9B-2D7C-11F29CD2E30A}"/>
              </a:ext>
            </a:extLst>
          </p:cNvPr>
          <p:cNvSpPr/>
          <p:nvPr/>
        </p:nvSpPr>
        <p:spPr>
          <a:xfrm>
            <a:off x="617415" y="7575712"/>
            <a:ext cx="555475" cy="555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en-US" altLang="ja-JP" sz="2400">
                <a:latin typeface="Bahnschrift SemiBold SemiConden" panose="020B0502040204020203" pitchFamily="34" charset="0"/>
              </a:rPr>
              <a:t>27</a:t>
            </a:r>
          </a:p>
          <a:p>
            <a:pPr algn="ctr"/>
            <a:r>
              <a:rPr kumimoji="1" lang="ja-JP" altLang="en-US" sz="900" b="1">
                <a:latin typeface="Bahnschrift SemiBold SemiConden" panose="020B0502040204020203" pitchFamily="34" charset="0"/>
              </a:rPr>
              <a:t>インチ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88C80DD-279C-88DB-9F15-025DCD33CAE3}"/>
              </a:ext>
            </a:extLst>
          </p:cNvPr>
          <p:cNvCxnSpPr>
            <a:cxnSpLocks/>
          </p:cNvCxnSpPr>
          <p:nvPr/>
        </p:nvCxnSpPr>
        <p:spPr>
          <a:xfrm>
            <a:off x="1172890" y="7791977"/>
            <a:ext cx="2496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789EA89-80DC-4A26-C53B-AB5764CC30CB}"/>
              </a:ext>
            </a:extLst>
          </p:cNvPr>
          <p:cNvSpPr txBox="1"/>
          <p:nvPr/>
        </p:nvSpPr>
        <p:spPr>
          <a:xfrm>
            <a:off x="1183571" y="7822475"/>
            <a:ext cx="2250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>
                <a:solidFill>
                  <a:prstClr val="black"/>
                </a:solidFill>
                <a:latin typeface="游ゴシック" panose="020B0400000000000000" pitchFamily="50" charset="-128"/>
              </a:rPr>
              <a:t>オートライト付き</a:t>
            </a:r>
            <a:r>
              <a:rPr kumimoji="1" lang="en-US" altLang="ja-JP" sz="1600" b="1">
                <a:latin typeface="+mn-ea"/>
              </a:rPr>
              <a:t>6</a:t>
            </a:r>
            <a:r>
              <a:rPr kumimoji="1" lang="ja-JP" altLang="en-US" sz="1600" b="1">
                <a:latin typeface="+mn-ea"/>
              </a:rPr>
              <a:t>段軽快車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6CD4AF1-3E3A-D993-1C1D-B081C6E55CEA}"/>
              </a:ext>
            </a:extLst>
          </p:cNvPr>
          <p:cNvSpPr txBox="1"/>
          <p:nvPr/>
        </p:nvSpPr>
        <p:spPr>
          <a:xfrm>
            <a:off x="1172966" y="7542719"/>
            <a:ext cx="2339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坂道ラクラク、６段変速！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DD846715-352E-B318-CC58-1A5EBB83EB18}"/>
              </a:ext>
            </a:extLst>
          </p:cNvPr>
          <p:cNvCxnSpPr>
            <a:cxnSpLocks/>
          </p:cNvCxnSpPr>
          <p:nvPr/>
        </p:nvCxnSpPr>
        <p:spPr>
          <a:xfrm>
            <a:off x="1958328" y="9494848"/>
            <a:ext cx="1627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0725004-2010-D516-54A3-ABAA56B1571A}"/>
              </a:ext>
            </a:extLst>
          </p:cNvPr>
          <p:cNvSpPr txBox="1"/>
          <p:nvPr/>
        </p:nvSpPr>
        <p:spPr>
          <a:xfrm>
            <a:off x="2295059" y="9518091"/>
            <a:ext cx="1313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CRB" panose="020B0609020202020204" pitchFamily="49" charset="0"/>
                <a:ea typeface="游ゴシック" panose="020B0400000000000000" pitchFamily="50" charset="-128"/>
                <a:cs typeface="+mn-cs"/>
              </a:rPr>
              <a:t>609</a:t>
            </a:r>
            <a:r>
              <a:rPr kumimoji="1" lang="ja-JP" altLang="en-US" sz="1000" b="0" i="0" u="non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ブラック</a:t>
            </a:r>
            <a:r>
              <a:rPr kumimoji="1" lang="ja-JP" altLang="en-US" sz="100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</a:t>
            </a:r>
            <a:endParaRPr kumimoji="1" lang="en-US" altLang="ja-JP" sz="1000" b="0" i="0" u="non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A557E7B-A287-2788-F964-76AEAFAFF878}"/>
              </a:ext>
            </a:extLst>
          </p:cNvPr>
          <p:cNvSpPr txBox="1"/>
          <p:nvPr/>
        </p:nvSpPr>
        <p:spPr>
          <a:xfrm>
            <a:off x="2002787" y="9338081"/>
            <a:ext cx="1551255" cy="12240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Plain">
              <a:avLst/>
            </a:prstTxWarp>
            <a:spAutoFit/>
          </a:bodyPr>
          <a:lstStyle/>
          <a:p>
            <a:r>
              <a:rPr kumimoji="1" lang="en-US" altLang="ja-JP" sz="900" b="1">
                <a:latin typeface="+mn-ea"/>
              </a:rPr>
              <a:t>FUKUEI</a:t>
            </a:r>
            <a:r>
              <a:rPr kumimoji="1" lang="ja-JP" altLang="en-US" sz="900" b="1">
                <a:latin typeface="+mn-ea"/>
              </a:rPr>
              <a:t>　</a:t>
            </a:r>
            <a:r>
              <a:rPr kumimoji="1" lang="en-US" altLang="ja-JP" sz="900" b="1">
                <a:latin typeface="+mn-ea"/>
              </a:rPr>
              <a:t>27</a:t>
            </a:r>
            <a:r>
              <a:rPr kumimoji="1" lang="ja-JP" altLang="en-US" sz="900" b="1">
                <a:latin typeface="+mn-ea"/>
              </a:rPr>
              <a:t>インチ</a:t>
            </a:r>
            <a:r>
              <a:rPr kumimoji="1" lang="en-US" altLang="ja-JP" sz="900" b="1">
                <a:latin typeface="+mn-ea"/>
              </a:rPr>
              <a:t>6</a:t>
            </a:r>
            <a:r>
              <a:rPr kumimoji="1" lang="ja-JP" altLang="en-US" sz="900" b="1">
                <a:latin typeface="+mn-ea"/>
              </a:rPr>
              <a:t>段シティ車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39D265F-B388-713C-9F74-8637E69AFB8C}"/>
              </a:ext>
            </a:extLst>
          </p:cNvPr>
          <p:cNvSpPr txBox="1"/>
          <p:nvPr/>
        </p:nvSpPr>
        <p:spPr>
          <a:xfrm>
            <a:off x="2002787" y="9820509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\ 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33,</a:t>
            </a:r>
            <a:r>
              <a:rPr kumimoji="1" lang="en-US" altLang="ja-JP" sz="2400" b="1">
                <a:solidFill>
                  <a:srgbClr val="FF0000"/>
                </a:solidFill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2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00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(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税込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53B15B5-E78E-9AD9-22A4-50DE22B27BD4}"/>
              </a:ext>
            </a:extLst>
          </p:cNvPr>
          <p:cNvSpPr txBox="1"/>
          <p:nvPr/>
        </p:nvSpPr>
        <p:spPr>
          <a:xfrm>
            <a:off x="2001804" y="10218888"/>
            <a:ext cx="1635305" cy="169277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税抜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30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,</a:t>
            </a:r>
            <a:r>
              <a:rPr lang="en-US" altLang="zh-CN" sz="8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82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円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/ 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消費税 </a:t>
            </a:r>
            <a:r>
              <a:rPr lang="en-US" altLang="ja-JP" sz="8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,018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円</a:t>
            </a: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278513D9-321E-7E63-B7CE-975DDF033F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4" y="9433708"/>
            <a:ext cx="1168095" cy="45973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948913A0-5815-55A7-D073-B8B9F550D2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4" y="9893439"/>
            <a:ext cx="1142489" cy="480403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C25E7DFB-4815-6444-4E2A-8F72105140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6015" y="8958659"/>
            <a:ext cx="363741" cy="36374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2EDC454-242A-45C9-6761-3CDE175BFEB7}"/>
              </a:ext>
            </a:extLst>
          </p:cNvPr>
          <p:cNvSpPr txBox="1"/>
          <p:nvPr/>
        </p:nvSpPr>
        <p:spPr>
          <a:xfrm>
            <a:off x="1790084" y="8962169"/>
            <a:ext cx="107722" cy="359073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r>
              <a:rPr kumimoji="1" lang="ja-JP" altLang="en-US" sz="700"/>
              <a:t>外装６段</a:t>
            </a: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A1EC1370-9821-8593-5A9F-087BB83930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715" y="8952401"/>
            <a:ext cx="358468" cy="358468"/>
          </a:xfrm>
          <a:prstGeom prst="ellipse">
            <a:avLst/>
          </a:prstGeom>
          <a:ln w="6350">
            <a:solidFill>
              <a:schemeClr val="tx1"/>
            </a:solidFill>
          </a:ln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D5EA9A8-4728-FAD0-973D-58BB30981FBD}"/>
              </a:ext>
            </a:extLst>
          </p:cNvPr>
          <p:cNvSpPr txBox="1"/>
          <p:nvPr/>
        </p:nvSpPr>
        <p:spPr>
          <a:xfrm>
            <a:off x="961647" y="8932515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/>
              <a:t>ＬＥＤ</a:t>
            </a:r>
            <a:endParaRPr kumimoji="1" lang="en-US" altLang="ja-JP" sz="700"/>
          </a:p>
          <a:p>
            <a:r>
              <a:rPr kumimoji="1" lang="ja-JP" altLang="en-US" sz="700"/>
              <a:t>オート</a:t>
            </a:r>
            <a:endParaRPr kumimoji="1" lang="en-US" altLang="ja-JP" sz="700"/>
          </a:p>
          <a:p>
            <a:r>
              <a:rPr kumimoji="1" lang="ja-JP" altLang="en-US" sz="700"/>
              <a:t>ライト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5F0454C7-DB1A-7956-22D1-5112557C3C7F}"/>
              </a:ext>
            </a:extLst>
          </p:cNvPr>
          <p:cNvSpPr/>
          <p:nvPr/>
        </p:nvSpPr>
        <p:spPr>
          <a:xfrm>
            <a:off x="3983164" y="1511066"/>
            <a:ext cx="555475" cy="555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en-US" altLang="ja-JP" sz="2400">
                <a:latin typeface="Bahnschrift SemiBold SemiConden" panose="020B0502040204020203" pitchFamily="34" charset="0"/>
              </a:rPr>
              <a:t>26</a:t>
            </a:r>
          </a:p>
          <a:p>
            <a:pPr algn="ctr"/>
            <a:r>
              <a:rPr kumimoji="1" lang="ja-JP" altLang="en-US" sz="900" b="1">
                <a:latin typeface="Bahnschrift SemiBold SemiConden" panose="020B0502040204020203" pitchFamily="34" charset="0"/>
              </a:rPr>
              <a:t>インチ</a:t>
            </a:r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519A3F43-DB9E-4138-CA17-4B33F9E09A27}"/>
              </a:ext>
            </a:extLst>
          </p:cNvPr>
          <p:cNvCxnSpPr>
            <a:cxnSpLocks/>
          </p:cNvCxnSpPr>
          <p:nvPr/>
        </p:nvCxnSpPr>
        <p:spPr>
          <a:xfrm>
            <a:off x="4538639" y="1727331"/>
            <a:ext cx="2496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2BF4963-DB9E-A8E5-2A77-53F41096026A}"/>
              </a:ext>
            </a:extLst>
          </p:cNvPr>
          <p:cNvSpPr txBox="1"/>
          <p:nvPr/>
        </p:nvSpPr>
        <p:spPr>
          <a:xfrm>
            <a:off x="4538715" y="1485372"/>
            <a:ext cx="2201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+mn-ea"/>
              </a:rPr>
              <a:t>26</a:t>
            </a:r>
            <a:r>
              <a:rPr kumimoji="1" lang="ja-JP" altLang="en-US" sz="1200">
                <a:latin typeface="+mn-ea"/>
              </a:rPr>
              <a:t>インチのお買い得モデル！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8D94AE9-353F-55F5-6F73-B51554D785CA}"/>
              </a:ext>
            </a:extLst>
          </p:cNvPr>
          <p:cNvSpPr txBox="1"/>
          <p:nvPr/>
        </p:nvSpPr>
        <p:spPr>
          <a:xfrm>
            <a:off x="4549320" y="1757829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>
                <a:latin typeface="+mn-ea"/>
              </a:rPr>
              <a:t>６段軽快車</a:t>
            </a: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375B55E6-3178-42A0-5C08-F3E674897B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921" y="3284693"/>
            <a:ext cx="1180800" cy="950310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187E8CF-773C-0389-D455-A6573F095FEC}"/>
              </a:ext>
            </a:extLst>
          </p:cNvPr>
          <p:cNvSpPr txBox="1"/>
          <p:nvPr/>
        </p:nvSpPr>
        <p:spPr>
          <a:xfrm>
            <a:off x="5603757" y="3399820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>
                <a:solidFill>
                  <a:srgbClr val="0000FF"/>
                </a:solidFill>
                <a:latin typeface="OCRB" panose="020B0609020202020204" pitchFamily="49" charset="0"/>
              </a:rPr>
              <a:t>603</a:t>
            </a:r>
            <a:r>
              <a:rPr kumimoji="1" lang="ja-JP" altLang="en-US" sz="1000"/>
              <a:t>　マットブラック</a:t>
            </a:r>
            <a:endParaRPr kumimoji="1" lang="en-US" altLang="ja-JP" sz="1000"/>
          </a:p>
          <a:p>
            <a:r>
              <a:rPr kumimoji="1" lang="en-US" altLang="ja-JP" sz="1000">
                <a:solidFill>
                  <a:srgbClr val="0000FF"/>
                </a:solidFill>
                <a:latin typeface="OCRB" panose="020B0609020202020204" pitchFamily="49" charset="0"/>
              </a:rPr>
              <a:t>604</a:t>
            </a:r>
            <a:r>
              <a:rPr kumimoji="1" lang="ja-JP" altLang="en-US" sz="1000"/>
              <a:t>　ホワイト</a:t>
            </a:r>
            <a:endParaRPr kumimoji="1" lang="en-US" altLang="ja-JP" sz="1000"/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04692A4A-11C4-092E-772C-C6FB448989DC}"/>
              </a:ext>
            </a:extLst>
          </p:cNvPr>
          <p:cNvCxnSpPr>
            <a:cxnSpLocks/>
          </p:cNvCxnSpPr>
          <p:nvPr/>
        </p:nvCxnSpPr>
        <p:spPr>
          <a:xfrm>
            <a:off x="5393350" y="3392125"/>
            <a:ext cx="1627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4FDB8D3-79FE-2213-6C6C-F14D16349724}"/>
              </a:ext>
            </a:extLst>
          </p:cNvPr>
          <p:cNvSpPr txBox="1"/>
          <p:nvPr/>
        </p:nvSpPr>
        <p:spPr>
          <a:xfrm>
            <a:off x="5437809" y="3235358"/>
            <a:ext cx="1551255" cy="12240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Plain">
              <a:avLst/>
            </a:prstTxWarp>
            <a:spAutoFit/>
          </a:bodyPr>
          <a:lstStyle/>
          <a:p>
            <a:r>
              <a:rPr kumimoji="1" lang="en-US" altLang="ja-JP" sz="900" b="1">
                <a:latin typeface="+mn-ea"/>
              </a:rPr>
              <a:t>FUKUEI</a:t>
            </a:r>
            <a:r>
              <a:rPr kumimoji="1" lang="ja-JP" altLang="en-US" sz="900" b="1">
                <a:latin typeface="+mn-ea"/>
              </a:rPr>
              <a:t>　</a:t>
            </a:r>
            <a:r>
              <a:rPr kumimoji="1" lang="en-US" altLang="ja-JP" sz="900" b="1">
                <a:latin typeface="+mn-ea"/>
              </a:rPr>
              <a:t>27</a:t>
            </a:r>
            <a:r>
              <a:rPr kumimoji="1" lang="ja-JP" altLang="en-US" sz="900" b="1">
                <a:latin typeface="+mn-ea"/>
              </a:rPr>
              <a:t>インチ</a:t>
            </a:r>
            <a:r>
              <a:rPr kumimoji="1" lang="en-US" altLang="ja-JP" sz="900" b="1">
                <a:latin typeface="+mn-ea"/>
              </a:rPr>
              <a:t>6</a:t>
            </a:r>
            <a:r>
              <a:rPr kumimoji="1" lang="ja-JP" altLang="en-US" sz="900" b="1">
                <a:latin typeface="+mn-ea"/>
              </a:rPr>
              <a:t>段軽快車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E11B9D2-0392-7049-6F4E-48A7AACB839D}"/>
              </a:ext>
            </a:extLst>
          </p:cNvPr>
          <p:cNvSpPr txBox="1"/>
          <p:nvPr/>
        </p:nvSpPr>
        <p:spPr>
          <a:xfrm>
            <a:off x="5390503" y="3721595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>
                <a:solidFill>
                  <a:srgbClr val="FF0000"/>
                </a:solidFill>
              </a:rPr>
              <a:t>\ </a:t>
            </a:r>
            <a:r>
              <a:rPr kumimoji="1" lang="en-US" altLang="ja-JP" sz="2400" b="1">
                <a:solidFill>
                  <a:srgbClr val="FF0000"/>
                </a:solidFill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29,100</a:t>
            </a:r>
            <a:r>
              <a:rPr kumimoji="1" lang="en-US" altLang="ja-JP" sz="1000">
                <a:latin typeface="+mn-ea"/>
              </a:rPr>
              <a:t> (</a:t>
            </a:r>
            <a:r>
              <a:rPr kumimoji="1" lang="ja-JP" altLang="en-US" sz="1000">
                <a:latin typeface="+mn-ea"/>
              </a:rPr>
              <a:t>税込</a:t>
            </a:r>
            <a:r>
              <a:rPr kumimoji="1" lang="en-US" altLang="ja-JP" sz="1000">
                <a:latin typeface="+mn-ea"/>
              </a:rPr>
              <a:t>)</a:t>
            </a:r>
            <a:endParaRPr kumimoji="1" lang="ja-JP" altLang="en-US" sz="1600">
              <a:latin typeface="+mn-ea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95AB25BA-E583-0BB4-9F0C-898CEAC7FF10}"/>
              </a:ext>
            </a:extLst>
          </p:cNvPr>
          <p:cNvSpPr txBox="1"/>
          <p:nvPr/>
        </p:nvSpPr>
        <p:spPr>
          <a:xfrm>
            <a:off x="5399413" y="4119974"/>
            <a:ext cx="1635305" cy="169277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/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税抜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26,455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円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/ 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消費税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2,645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22646E3-8683-BAE6-DAA1-F6782ADD9D47}"/>
              </a:ext>
            </a:extLst>
          </p:cNvPr>
          <p:cNvSpPr txBox="1"/>
          <p:nvPr/>
        </p:nvSpPr>
        <p:spPr>
          <a:xfrm>
            <a:off x="3910641" y="222590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/>
              <a:t>マット</a:t>
            </a:r>
            <a:endParaRPr kumimoji="1" lang="en-US" altLang="ja-JP" sz="800"/>
          </a:p>
          <a:p>
            <a:r>
              <a:rPr kumimoji="1" lang="ja-JP" altLang="en-US" sz="800"/>
              <a:t>ブラック</a:t>
            </a:r>
          </a:p>
        </p:txBody>
      </p:sp>
      <p:pic>
        <p:nvPicPr>
          <p:cNvPr id="6" name="図 5" descr="並んで駐車してある自転車&#10;&#10;AI 生成コンテンツは誤りを含む可能性があります。">
            <a:extLst>
              <a:ext uri="{FF2B5EF4-FFF2-40B4-BE49-F238E27FC236}">
                <a16:creationId xmlns:a16="http://schemas.microsoft.com/office/drawing/2014/main" id="{662B8E72-66F4-C3F4-7EB3-7B381C40F9C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20" y="2541239"/>
            <a:ext cx="994298" cy="637456"/>
          </a:xfrm>
          <a:prstGeom prst="rect">
            <a:avLst/>
          </a:prstGeom>
        </p:spPr>
      </p:pic>
      <p:pic>
        <p:nvPicPr>
          <p:cNvPr id="24" name="図 23" descr="白いバックグラウンドの前にある自転車&#10;&#10;AI 生成コンテンツは誤りを含む可能性があります。">
            <a:extLst>
              <a:ext uri="{FF2B5EF4-FFF2-40B4-BE49-F238E27FC236}">
                <a16:creationId xmlns:a16="http://schemas.microsoft.com/office/drawing/2014/main" id="{63D6B377-E055-BA51-D99B-16D13EA2FD5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80" y="2021740"/>
            <a:ext cx="1883619" cy="119004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8F90B5D-26BF-D534-AE4C-6405092AA255}"/>
              </a:ext>
            </a:extLst>
          </p:cNvPr>
          <p:cNvSpPr txBox="1"/>
          <p:nvPr/>
        </p:nvSpPr>
        <p:spPr>
          <a:xfrm>
            <a:off x="5190290" y="2126531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ホワイト</a:t>
            </a:r>
          </a:p>
        </p:txBody>
      </p:sp>
      <p:pic>
        <p:nvPicPr>
          <p:cNvPr id="83" name="図 82" descr="壁に掛けられた自転車&#10;&#10;AI 生成コンテンツは誤りを含む可能性があります。">
            <a:extLst>
              <a:ext uri="{FF2B5EF4-FFF2-40B4-BE49-F238E27FC236}">
                <a16:creationId xmlns:a16="http://schemas.microsoft.com/office/drawing/2014/main" id="{5DDC559F-578C-B3F6-E79D-814A4DADEC6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64" y="8127227"/>
            <a:ext cx="1760863" cy="1160213"/>
          </a:xfrm>
          <a:prstGeom prst="rect">
            <a:avLst/>
          </a:prstGeom>
        </p:spPr>
      </p:pic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3583A29C-D325-4E0D-F810-1DF3290A3A17}"/>
              </a:ext>
            </a:extLst>
          </p:cNvPr>
          <p:cNvSpPr txBox="1"/>
          <p:nvPr/>
        </p:nvSpPr>
        <p:spPr>
          <a:xfrm>
            <a:off x="1759226" y="8227166"/>
            <a:ext cx="9529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/>
              <a:t>ブラック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E5A0CF2-B3F8-7E03-7AF9-7475838912B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04944" y="8210319"/>
            <a:ext cx="1732326" cy="10848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06DA74-CF12-CF09-7702-7BB1C49CD47B}"/>
              </a:ext>
            </a:extLst>
          </p:cNvPr>
          <p:cNvSpPr txBox="1"/>
          <p:nvPr/>
        </p:nvSpPr>
        <p:spPr>
          <a:xfrm>
            <a:off x="5335247" y="8183439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マットブラック</a:t>
            </a:r>
          </a:p>
        </p:txBody>
      </p:sp>
    </p:spTree>
    <p:extLst>
      <p:ext uri="{BB962C8B-B14F-4D97-AF65-F5344CB8AC3E}">
        <p14:creationId xmlns:p14="http://schemas.microsoft.com/office/powerpoint/2010/main" val="220848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9404421-1102-4776-85A2-861FF3159406}"/>
              </a:ext>
            </a:extLst>
          </p:cNvPr>
          <p:cNvSpPr/>
          <p:nvPr/>
        </p:nvSpPr>
        <p:spPr>
          <a:xfrm>
            <a:off x="342768" y="489824"/>
            <a:ext cx="6842125" cy="100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EB3806F7-AD53-4378-AB5C-EE4AB491EB28}"/>
              </a:ext>
            </a:extLst>
          </p:cNvPr>
          <p:cNvSpPr txBox="1"/>
          <p:nvPr/>
        </p:nvSpPr>
        <p:spPr>
          <a:xfrm>
            <a:off x="2782646" y="178565"/>
            <a:ext cx="49625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Bold" panose="020E0705020206020404" pitchFamily="34" charset="0"/>
                <a:ea typeface="游ゴシック" panose="020B0400000000000000" pitchFamily="50" charset="-128"/>
                <a:cs typeface="+mn-cs"/>
              </a:rPr>
              <a:t>Bicycle Catalog 2026 in KYUSHU</a:t>
            </a:r>
            <a:endParaRPr kumimoji="0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pperplate Gothic Bold" panose="020E0705020206020404" pitchFamily="34" charset="0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1A504FD6-BE45-4535-9A68-550D75FF4355}"/>
              </a:ext>
            </a:extLst>
          </p:cNvPr>
          <p:cNvCxnSpPr>
            <a:cxnSpLocks/>
          </p:cNvCxnSpPr>
          <p:nvPr/>
        </p:nvCxnSpPr>
        <p:spPr>
          <a:xfrm>
            <a:off x="4029207" y="8665187"/>
            <a:ext cx="923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9A56FC61-4C8B-4C00-86A6-01C2C5F56BA4}"/>
              </a:ext>
            </a:extLst>
          </p:cNvPr>
          <p:cNvCxnSpPr>
            <a:cxnSpLocks/>
          </p:cNvCxnSpPr>
          <p:nvPr/>
        </p:nvCxnSpPr>
        <p:spPr>
          <a:xfrm>
            <a:off x="5991621" y="7694201"/>
            <a:ext cx="923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CE5041C7-374C-4060-AF68-B84011C2564B}"/>
              </a:ext>
            </a:extLst>
          </p:cNvPr>
          <p:cNvCxnSpPr>
            <a:cxnSpLocks/>
          </p:cNvCxnSpPr>
          <p:nvPr/>
        </p:nvCxnSpPr>
        <p:spPr>
          <a:xfrm>
            <a:off x="5980231" y="8796527"/>
            <a:ext cx="923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C1039C6E-152C-4665-999F-7805C0186B65}"/>
              </a:ext>
            </a:extLst>
          </p:cNvPr>
          <p:cNvSpPr txBox="1"/>
          <p:nvPr/>
        </p:nvSpPr>
        <p:spPr>
          <a:xfrm>
            <a:off x="6503243" y="8605469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CRB" panose="020B0609020202020204" pitchFamily="49" charset="0"/>
                <a:ea typeface="游ゴシック" panose="020B0400000000000000" pitchFamily="50" charset="-128"/>
                <a:cs typeface="+mn-cs"/>
              </a:rPr>
              <a:t>656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E960EE43-03AC-4997-9595-95420ABE03AF}"/>
              </a:ext>
            </a:extLst>
          </p:cNvPr>
          <p:cNvSpPr txBox="1"/>
          <p:nvPr/>
        </p:nvSpPr>
        <p:spPr>
          <a:xfrm>
            <a:off x="4128739" y="8697550"/>
            <a:ext cx="73096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\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880</a:t>
            </a: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(</a:t>
            </a: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税込</a:t>
            </a: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26FC77FD-120E-4E30-9706-ACF3DFB14150}"/>
              </a:ext>
            </a:extLst>
          </p:cNvPr>
          <p:cNvSpPr txBox="1"/>
          <p:nvPr/>
        </p:nvSpPr>
        <p:spPr>
          <a:xfrm>
            <a:off x="5995013" y="7748229"/>
            <a:ext cx="9105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\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1,380</a:t>
            </a: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(</a:t>
            </a: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税込</a:t>
            </a: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8F5D6CF9-02AA-4395-B4C6-636D9404F641}"/>
              </a:ext>
            </a:extLst>
          </p:cNvPr>
          <p:cNvSpPr txBox="1"/>
          <p:nvPr/>
        </p:nvSpPr>
        <p:spPr>
          <a:xfrm>
            <a:off x="5986791" y="8797703"/>
            <a:ext cx="910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\ </a:t>
            </a:r>
            <a:r>
              <a:rPr kumimoji="1" lang="en-US" altLang="ja-JP" sz="1600" b="1">
                <a:solidFill>
                  <a:srgbClr val="FF0000"/>
                </a:solidFill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2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,080</a:t>
            </a: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(</a:t>
            </a: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税込</a:t>
            </a: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DDE466DD-6DE9-403E-A995-5DF9FAEAF35D}"/>
              </a:ext>
            </a:extLst>
          </p:cNvPr>
          <p:cNvSpPr txBox="1"/>
          <p:nvPr/>
        </p:nvSpPr>
        <p:spPr>
          <a:xfrm>
            <a:off x="4029207" y="8937434"/>
            <a:ext cx="920331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税抜 </a:t>
            </a:r>
            <a:r>
              <a:rPr kumimoji="0" lang="en-US" altLang="ja-JP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800</a:t>
            </a: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円 </a:t>
            </a:r>
            <a:r>
              <a:rPr kumimoji="0" lang="en-US" altLang="ja-JP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/ </a:t>
            </a: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 </a:t>
            </a:r>
            <a:r>
              <a:rPr kumimoji="0" lang="en-US" altLang="ja-JP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80</a:t>
            </a: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円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41EE510A-C4A4-4833-B853-94DA79485A40}"/>
              </a:ext>
            </a:extLst>
          </p:cNvPr>
          <p:cNvSpPr txBox="1"/>
          <p:nvPr/>
        </p:nvSpPr>
        <p:spPr>
          <a:xfrm>
            <a:off x="5994915" y="7988113"/>
            <a:ext cx="920331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税抜 </a:t>
            </a:r>
            <a:r>
              <a:rPr kumimoji="0" lang="en-US" altLang="ja-JP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1,255</a:t>
            </a: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円 </a:t>
            </a:r>
            <a:r>
              <a:rPr kumimoji="0" lang="en-US" altLang="ja-JP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/ </a:t>
            </a: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 </a:t>
            </a:r>
            <a:r>
              <a:rPr kumimoji="0" lang="en-US" altLang="ja-JP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125</a:t>
            </a: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円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A21B82BD-E81F-435B-A3C0-C9EF06D413BB}"/>
              </a:ext>
            </a:extLst>
          </p:cNvPr>
          <p:cNvSpPr txBox="1"/>
          <p:nvPr/>
        </p:nvSpPr>
        <p:spPr>
          <a:xfrm>
            <a:off x="5986292" y="9037587"/>
            <a:ext cx="920331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税抜 </a:t>
            </a:r>
            <a:r>
              <a:rPr kumimoji="0" lang="en-US" altLang="ja-JP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</a:t>
            </a:r>
            <a:r>
              <a:rPr lang="en-US" altLang="ja-JP" sz="6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,891</a:t>
            </a: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円 </a:t>
            </a:r>
            <a:r>
              <a:rPr kumimoji="0" lang="en-US" altLang="ja-JP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/ </a:t>
            </a: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 </a:t>
            </a:r>
            <a:r>
              <a:rPr kumimoji="0" lang="en-US" altLang="ja-JP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189</a:t>
            </a: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円</a:t>
            </a:r>
          </a:p>
        </p:txBody>
      </p:sp>
      <p:cxnSp>
        <p:nvCxnSpPr>
          <p:cNvPr id="241" name="直線コネクタ 240">
            <a:extLst>
              <a:ext uri="{FF2B5EF4-FFF2-40B4-BE49-F238E27FC236}">
                <a16:creationId xmlns:a16="http://schemas.microsoft.com/office/drawing/2014/main" id="{E90371AB-D050-4095-8F95-F4F867503F72}"/>
              </a:ext>
            </a:extLst>
          </p:cNvPr>
          <p:cNvCxnSpPr>
            <a:cxnSpLocks/>
          </p:cNvCxnSpPr>
          <p:nvPr/>
        </p:nvCxnSpPr>
        <p:spPr>
          <a:xfrm>
            <a:off x="3779837" y="650240"/>
            <a:ext cx="0" cy="6325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>
            <a:extLst>
              <a:ext uri="{FF2B5EF4-FFF2-40B4-BE49-F238E27FC236}">
                <a16:creationId xmlns:a16="http://schemas.microsoft.com/office/drawing/2014/main" id="{F2CD1A7E-57B2-4446-951A-B89F1FBC1926}"/>
              </a:ext>
            </a:extLst>
          </p:cNvPr>
          <p:cNvCxnSpPr>
            <a:cxnSpLocks/>
          </p:cNvCxnSpPr>
          <p:nvPr/>
        </p:nvCxnSpPr>
        <p:spPr>
          <a:xfrm>
            <a:off x="539750" y="7050692"/>
            <a:ext cx="6495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FF8CBC9-E250-4BDB-95D2-C1EA1805C35E}"/>
              </a:ext>
            </a:extLst>
          </p:cNvPr>
          <p:cNvSpPr txBox="1"/>
          <p:nvPr/>
        </p:nvSpPr>
        <p:spPr>
          <a:xfrm>
            <a:off x="3806731" y="9268867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/>
              <a:t>【</a:t>
            </a:r>
            <a:r>
              <a:rPr kumimoji="1" lang="ja-JP" altLang="en-US" sz="900"/>
              <a:t>ご利用案内</a:t>
            </a:r>
            <a:r>
              <a:rPr kumimoji="1" lang="en-US" altLang="ja-JP" sz="900"/>
              <a:t>】</a:t>
            </a:r>
            <a:endParaRPr kumimoji="1" lang="ja-JP" altLang="en-US" sz="900"/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3DBE401B-5DD1-422A-960B-AF0066E46345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4799310" y="9384283"/>
            <a:ext cx="1633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7628BBA-69FA-4C72-98C4-496AF911F806}"/>
              </a:ext>
            </a:extLst>
          </p:cNvPr>
          <p:cNvSpPr txBox="1"/>
          <p:nvPr/>
        </p:nvSpPr>
        <p:spPr>
          <a:xfrm>
            <a:off x="7635240" y="9083872"/>
            <a:ext cx="17230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b="1">
                <a:solidFill>
                  <a:srgbClr val="FF0000"/>
                </a:solidFill>
              </a:rPr>
              <a:t>EC</a:t>
            </a:r>
            <a:r>
              <a:rPr kumimoji="1" lang="ja-JP" altLang="en-US" sz="900" b="1">
                <a:solidFill>
                  <a:srgbClr val="FF0000"/>
                </a:solidFill>
              </a:rPr>
              <a:t>サイトにて注文受付を行う会員はこちらに差し替えを↓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1115DD-7739-DC12-8650-504338EE8C23}"/>
              </a:ext>
            </a:extLst>
          </p:cNvPr>
          <p:cNvSpPr txBox="1"/>
          <p:nvPr/>
        </p:nvSpPr>
        <p:spPr>
          <a:xfrm>
            <a:off x="3870559" y="9439783"/>
            <a:ext cx="3314334" cy="81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b="1">
                <a:solidFill>
                  <a:schemeClr val="bg1"/>
                </a:solidFill>
                <a:highlight>
                  <a:srgbClr val="000000"/>
                </a:highlight>
                <a:latin typeface="+mn-ea"/>
              </a:rPr>
              <a:t> お申込み </a:t>
            </a:r>
            <a:r>
              <a:rPr kumimoji="1" lang="ja-JP" altLang="en-US" sz="800" b="1">
                <a:latin typeface="+mn-ea"/>
              </a:rPr>
              <a:t>  別紙の注文書にてお申込みください。</a:t>
            </a:r>
            <a:endParaRPr kumimoji="1" lang="en-US" altLang="ja-JP" sz="800" b="1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b="1">
                <a:solidFill>
                  <a:schemeClr val="bg1"/>
                </a:solidFill>
                <a:highlight>
                  <a:srgbClr val="000000"/>
                </a:highlight>
                <a:latin typeface="+mn-ea"/>
              </a:rPr>
              <a:t> お支払い </a:t>
            </a:r>
            <a:r>
              <a:rPr kumimoji="1" lang="ja-JP" altLang="en-US" sz="800" b="1">
                <a:latin typeface="+mn-ea"/>
              </a:rPr>
              <a:t>  店頭支払い、または郵便局からの振込をお願いします。</a:t>
            </a:r>
            <a:endParaRPr kumimoji="1" lang="en-US" altLang="ja-JP" sz="800" b="1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b="1">
                <a:solidFill>
                  <a:schemeClr val="bg1"/>
                </a:solidFill>
                <a:highlight>
                  <a:srgbClr val="000000"/>
                </a:highlight>
                <a:latin typeface="+mn-ea"/>
              </a:rPr>
              <a:t> お引渡し </a:t>
            </a:r>
            <a:r>
              <a:rPr kumimoji="1" lang="ja-JP" altLang="en-US" sz="800" b="1">
                <a:latin typeface="+mn-ea"/>
              </a:rPr>
              <a:t>  生協店舗にてお渡しします。</a:t>
            </a:r>
          </a:p>
          <a:p>
            <a:pPr>
              <a:lnSpc>
                <a:spcPct val="150000"/>
              </a:lnSpc>
            </a:pPr>
            <a:r>
              <a:rPr kumimoji="1" lang="ja-JP" altLang="en-US" sz="800" b="1">
                <a:solidFill>
                  <a:schemeClr val="bg1"/>
                </a:solidFill>
                <a:highlight>
                  <a:srgbClr val="000000"/>
                </a:highlight>
                <a:latin typeface="+mn-ea"/>
              </a:rPr>
              <a:t> 防犯登録 </a:t>
            </a:r>
            <a:r>
              <a:rPr kumimoji="1" lang="ja-JP" altLang="en-US" sz="800" b="1">
                <a:latin typeface="+mn-ea"/>
              </a:rPr>
              <a:t>  お渡し時に店頭にてお手続きください（登録料実費）。</a:t>
            </a:r>
            <a:endParaRPr kumimoji="1" lang="en-US" altLang="ja-JP" sz="800" b="1">
              <a:latin typeface="+mn-ea"/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C3755EB5-696E-B8EE-870B-6B30A7B11FE3}"/>
              </a:ext>
            </a:extLst>
          </p:cNvPr>
          <p:cNvSpPr txBox="1"/>
          <p:nvPr/>
        </p:nvSpPr>
        <p:spPr>
          <a:xfrm>
            <a:off x="7546179" y="9506980"/>
            <a:ext cx="3314334" cy="81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b="1">
                <a:solidFill>
                  <a:schemeClr val="bg1"/>
                </a:solidFill>
                <a:highlight>
                  <a:srgbClr val="000000"/>
                </a:highlight>
                <a:latin typeface="+mn-ea"/>
              </a:rPr>
              <a:t> お申込み </a:t>
            </a:r>
            <a:r>
              <a:rPr kumimoji="1" lang="ja-JP" altLang="en-US" sz="800" b="1">
                <a:latin typeface="+mn-ea"/>
              </a:rPr>
              <a:t>  大学生協ホームページからお申込みください。</a:t>
            </a:r>
            <a:endParaRPr kumimoji="1" lang="en-US" altLang="ja-JP" sz="800" b="1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b="1">
                <a:solidFill>
                  <a:schemeClr val="bg1"/>
                </a:solidFill>
                <a:highlight>
                  <a:srgbClr val="000000"/>
                </a:highlight>
                <a:latin typeface="+mn-ea"/>
              </a:rPr>
              <a:t> お支払い </a:t>
            </a:r>
            <a:r>
              <a:rPr kumimoji="1" lang="ja-JP" altLang="en-US" sz="800" b="1">
                <a:latin typeface="+mn-ea"/>
              </a:rPr>
              <a:t>  ご注文時にクレジットカードにてお支払いください。</a:t>
            </a:r>
            <a:endParaRPr kumimoji="1" lang="en-US" altLang="ja-JP" sz="800" b="1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b="1">
                <a:solidFill>
                  <a:schemeClr val="bg1"/>
                </a:solidFill>
                <a:highlight>
                  <a:srgbClr val="000000"/>
                </a:highlight>
                <a:latin typeface="+mn-ea"/>
              </a:rPr>
              <a:t> お引渡し </a:t>
            </a:r>
            <a:r>
              <a:rPr kumimoji="1" lang="ja-JP" altLang="en-US" sz="800" b="1">
                <a:latin typeface="+mn-ea"/>
              </a:rPr>
              <a:t>  生協店舗にてお渡しします。</a:t>
            </a:r>
          </a:p>
          <a:p>
            <a:pPr>
              <a:lnSpc>
                <a:spcPct val="150000"/>
              </a:lnSpc>
            </a:pPr>
            <a:r>
              <a:rPr kumimoji="1" lang="ja-JP" altLang="en-US" sz="800" b="1">
                <a:solidFill>
                  <a:schemeClr val="bg1"/>
                </a:solidFill>
                <a:highlight>
                  <a:srgbClr val="000000"/>
                </a:highlight>
                <a:latin typeface="+mn-ea"/>
              </a:rPr>
              <a:t> 防犯登録 </a:t>
            </a:r>
            <a:r>
              <a:rPr kumimoji="1" lang="ja-JP" altLang="en-US" sz="800" b="1">
                <a:latin typeface="+mn-ea"/>
              </a:rPr>
              <a:t>  お渡し時に店頭にてお手続きください（登録料実費）。</a:t>
            </a:r>
            <a:endParaRPr kumimoji="1" lang="en-US" altLang="ja-JP" sz="800" b="1">
              <a:latin typeface="+mn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E270D6D-91FE-39C7-36FA-28E02A10557E}"/>
              </a:ext>
            </a:extLst>
          </p:cNvPr>
          <p:cNvSpPr/>
          <p:nvPr/>
        </p:nvSpPr>
        <p:spPr>
          <a:xfrm>
            <a:off x="539750" y="7179631"/>
            <a:ext cx="3240087" cy="266955"/>
          </a:xfrm>
          <a:prstGeom prst="rect">
            <a:avLst/>
          </a:prstGeom>
          <a:solidFill>
            <a:srgbClr val="15A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/>
              <a:t>HELMETS &amp; PARTS</a:t>
            </a:r>
            <a:endParaRPr kumimoji="1" lang="ja-JP" altLang="en-US" sz="1400" b="1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BD01BC8-49DB-08F5-C376-69B7EB38544D}"/>
              </a:ext>
            </a:extLst>
          </p:cNvPr>
          <p:cNvSpPr txBox="1"/>
          <p:nvPr/>
        </p:nvSpPr>
        <p:spPr>
          <a:xfrm>
            <a:off x="2605458" y="8271037"/>
            <a:ext cx="885179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kumimoji="1" lang="en-US" altLang="ja-JP" sz="800">
                <a:solidFill>
                  <a:srgbClr val="0000FF"/>
                </a:solidFill>
                <a:latin typeface="OCRB" panose="020B0609020202020204" pitchFamily="49" charset="0"/>
              </a:rPr>
              <a:t>651</a:t>
            </a:r>
            <a:r>
              <a:rPr kumimoji="1" lang="ja-JP" altLang="en-US" sz="800"/>
              <a:t>　ブラック</a:t>
            </a:r>
            <a:endParaRPr kumimoji="1" lang="en-US" altLang="ja-JP" sz="800"/>
          </a:p>
          <a:p>
            <a:pPr algn="r"/>
            <a:r>
              <a:rPr kumimoji="1" lang="en-US" altLang="ja-JP" sz="800">
                <a:solidFill>
                  <a:srgbClr val="0000FF"/>
                </a:solidFill>
                <a:latin typeface="OCRB" panose="020B0609020202020204" pitchFamily="49" charset="0"/>
              </a:rPr>
              <a:t>652</a:t>
            </a:r>
            <a:r>
              <a:rPr kumimoji="1" lang="ja-JP" altLang="en-US" sz="800"/>
              <a:t>　ホワイト</a:t>
            </a:r>
            <a:endParaRPr kumimoji="1" lang="en-US" altLang="ja-JP" sz="800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E55DFAA3-AA1C-759F-1485-FD89741AB1C8}"/>
              </a:ext>
            </a:extLst>
          </p:cNvPr>
          <p:cNvCxnSpPr>
            <a:cxnSpLocks/>
          </p:cNvCxnSpPr>
          <p:nvPr/>
        </p:nvCxnSpPr>
        <p:spPr>
          <a:xfrm>
            <a:off x="2281474" y="8226409"/>
            <a:ext cx="1203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242F5F5-83E1-B20E-E40C-23A5A45C3A20}"/>
              </a:ext>
            </a:extLst>
          </p:cNvPr>
          <p:cNvSpPr txBox="1"/>
          <p:nvPr/>
        </p:nvSpPr>
        <p:spPr>
          <a:xfrm>
            <a:off x="2301072" y="8069642"/>
            <a:ext cx="1152514" cy="12240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sz="900" b="1">
                <a:latin typeface="+mn-ea"/>
              </a:rPr>
              <a:t>オリンパス </a:t>
            </a:r>
            <a:r>
              <a:rPr kumimoji="1" lang="en-US" altLang="ja-JP" sz="900" b="1">
                <a:latin typeface="+mn-ea"/>
              </a:rPr>
              <a:t>EVERY 57</a:t>
            </a:r>
            <a:r>
              <a:rPr kumimoji="1" lang="ja-JP" altLang="en-US" sz="900" b="1">
                <a:latin typeface="+mn-ea"/>
              </a:rPr>
              <a:t>～</a:t>
            </a:r>
            <a:r>
              <a:rPr kumimoji="1" lang="en-US" altLang="ja-JP" sz="900" b="1">
                <a:latin typeface="+mn-ea"/>
              </a:rPr>
              <a:t>60cm</a:t>
            </a:r>
            <a:endParaRPr kumimoji="1" lang="ja-JP" altLang="en-US" sz="900" b="1">
              <a:latin typeface="+mn-ea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907F4DC-B3BC-0095-42AD-E0A3C2378EE3}"/>
              </a:ext>
            </a:extLst>
          </p:cNvPr>
          <p:cNvSpPr txBox="1"/>
          <p:nvPr/>
        </p:nvSpPr>
        <p:spPr>
          <a:xfrm>
            <a:off x="2553227" y="8565385"/>
            <a:ext cx="910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\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4,980</a:t>
            </a: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(</a:t>
            </a: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税込</a:t>
            </a: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3B82DF0-C605-AEED-4F7A-DE411D60FA12}"/>
              </a:ext>
            </a:extLst>
          </p:cNvPr>
          <p:cNvSpPr txBox="1"/>
          <p:nvPr/>
        </p:nvSpPr>
        <p:spPr>
          <a:xfrm>
            <a:off x="2552727" y="8805269"/>
            <a:ext cx="920331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税抜 </a:t>
            </a:r>
            <a:r>
              <a:rPr kumimoji="0" lang="en-US" altLang="ja-JP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4,528</a:t>
            </a: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円 </a:t>
            </a:r>
            <a:r>
              <a:rPr kumimoji="0" lang="en-US" altLang="ja-JP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/ </a:t>
            </a: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 </a:t>
            </a:r>
            <a:r>
              <a:rPr lang="en-US" altLang="ja-JP" sz="6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452</a:t>
            </a: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円</a:t>
            </a:r>
          </a:p>
        </p:txBody>
      </p:sp>
      <p:pic>
        <p:nvPicPr>
          <p:cNvPr id="115" name="Picture 2" descr="SGマークについて | 製品安全協会CPSA">
            <a:extLst>
              <a:ext uri="{FF2B5EF4-FFF2-40B4-BE49-F238E27FC236}">
                <a16:creationId xmlns:a16="http://schemas.microsoft.com/office/drawing/2014/main" id="{39E00A73-9626-79C1-1950-25ACA45CF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5100" y="8700754"/>
            <a:ext cx="197068" cy="19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EF002691-E004-50FA-D360-7E81567D2B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463" y="8302956"/>
            <a:ext cx="262555" cy="337156"/>
          </a:xfrm>
          <a:prstGeom prst="rect">
            <a:avLst/>
          </a:prstGeom>
        </p:spPr>
      </p:pic>
      <p:pic>
        <p:nvPicPr>
          <p:cNvPr id="139" name="図 138">
            <a:extLst>
              <a:ext uri="{FF2B5EF4-FFF2-40B4-BE49-F238E27FC236}">
                <a16:creationId xmlns:a16="http://schemas.microsoft.com/office/drawing/2014/main" id="{70BF7369-003D-CB84-9D72-2EA30D9336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13" y="7681311"/>
            <a:ext cx="717966" cy="715307"/>
          </a:xfrm>
          <a:prstGeom prst="rect">
            <a:avLst/>
          </a:prstGeom>
        </p:spPr>
      </p:pic>
      <p:pic>
        <p:nvPicPr>
          <p:cNvPr id="140" name="図 139">
            <a:extLst>
              <a:ext uri="{FF2B5EF4-FFF2-40B4-BE49-F238E27FC236}">
                <a16:creationId xmlns:a16="http://schemas.microsoft.com/office/drawing/2014/main" id="{D611D9FF-5590-78F0-4FB5-980400A4D5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801" y="7947817"/>
            <a:ext cx="766724" cy="987894"/>
          </a:xfrm>
          <a:prstGeom prst="rect">
            <a:avLst/>
          </a:prstGeom>
        </p:spPr>
      </p:pic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A086499E-6E2C-879D-33BD-C6280F19703E}"/>
              </a:ext>
            </a:extLst>
          </p:cNvPr>
          <p:cNvSpPr txBox="1"/>
          <p:nvPr/>
        </p:nvSpPr>
        <p:spPr>
          <a:xfrm>
            <a:off x="4051856" y="8245568"/>
            <a:ext cx="869801" cy="12240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sz="900" b="1">
                <a:latin typeface="+mn-ea"/>
              </a:rPr>
              <a:t>ワイヤーロック </a:t>
            </a:r>
            <a:r>
              <a:rPr kumimoji="1" lang="en-US" altLang="ja-JP" sz="900" b="1">
                <a:latin typeface="+mn-ea"/>
              </a:rPr>
              <a:t>60cm</a:t>
            </a:r>
            <a:endParaRPr kumimoji="1" lang="ja-JP" altLang="en-US" sz="900" b="1">
              <a:latin typeface="+mn-ea"/>
            </a:endParaRP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E3C445BF-44D0-4D86-33CA-8DC7CB75F787}"/>
              </a:ext>
            </a:extLst>
          </p:cNvPr>
          <p:cNvSpPr txBox="1"/>
          <p:nvPr/>
        </p:nvSpPr>
        <p:spPr>
          <a:xfrm>
            <a:off x="6008941" y="8481725"/>
            <a:ext cx="869801" cy="12240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sz="900" b="1">
                <a:latin typeface="+mn-ea"/>
              </a:rPr>
              <a:t>コンパクトポンプ</a:t>
            </a: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6E1ACC15-C839-2373-35B5-FD8A43D56D15}"/>
              </a:ext>
            </a:extLst>
          </p:cNvPr>
          <p:cNvSpPr txBox="1"/>
          <p:nvPr/>
        </p:nvSpPr>
        <p:spPr>
          <a:xfrm>
            <a:off x="4114911" y="8361217"/>
            <a:ext cx="885179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kumimoji="1" lang="en-US" altLang="ja-JP" sz="800">
                <a:solidFill>
                  <a:srgbClr val="0000FF"/>
                </a:solidFill>
                <a:latin typeface="OCRB" panose="020B0609020202020204" pitchFamily="49" charset="0"/>
              </a:rPr>
              <a:t>653</a:t>
            </a:r>
            <a:r>
              <a:rPr kumimoji="1" lang="ja-JP" altLang="en-US" sz="800"/>
              <a:t>　ブラック</a:t>
            </a:r>
            <a:endParaRPr kumimoji="1" lang="en-US" altLang="ja-JP" sz="800"/>
          </a:p>
          <a:p>
            <a:pPr algn="r"/>
            <a:r>
              <a:rPr kumimoji="1" lang="en-US" altLang="ja-JP" sz="800">
                <a:solidFill>
                  <a:srgbClr val="0000FF"/>
                </a:solidFill>
                <a:latin typeface="OCRB" panose="020B0609020202020204" pitchFamily="49" charset="0"/>
              </a:rPr>
              <a:t>654</a:t>
            </a:r>
            <a:r>
              <a:rPr kumimoji="1" lang="ja-JP" altLang="en-US" sz="800"/>
              <a:t>　オレンジ</a:t>
            </a:r>
            <a:endParaRPr kumimoji="1" lang="en-US" altLang="ja-JP" sz="800"/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2E66E871-8766-59F4-7C5C-5760CDA5E46C}"/>
              </a:ext>
            </a:extLst>
          </p:cNvPr>
          <p:cNvSpPr txBox="1"/>
          <p:nvPr/>
        </p:nvSpPr>
        <p:spPr>
          <a:xfrm>
            <a:off x="6018533" y="7287648"/>
            <a:ext cx="869801" cy="12240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sz="900" b="1">
                <a:latin typeface="+mn-ea"/>
              </a:rPr>
              <a:t>サイクルライト</a:t>
            </a:r>
            <a:r>
              <a:rPr kumimoji="1" lang="en-US" altLang="ja-JP" sz="900" b="1">
                <a:latin typeface="+mn-ea"/>
              </a:rPr>
              <a:t>LED</a:t>
            </a:r>
            <a:endParaRPr kumimoji="1" lang="ja-JP" altLang="en-US" sz="900" b="1">
              <a:latin typeface="+mn-ea"/>
            </a:endParaRP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B2811989-6D08-8FFB-0AF3-C0340AE2FE3C}"/>
              </a:ext>
            </a:extLst>
          </p:cNvPr>
          <p:cNvSpPr txBox="1"/>
          <p:nvPr/>
        </p:nvSpPr>
        <p:spPr>
          <a:xfrm>
            <a:off x="6010843" y="7500459"/>
            <a:ext cx="885179" cy="21544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kumimoji="1" lang="en-US" altLang="ja-JP" sz="800">
                <a:solidFill>
                  <a:srgbClr val="0000FF"/>
                </a:solidFill>
                <a:latin typeface="OCRB" panose="020B0609020202020204" pitchFamily="49" charset="0"/>
              </a:rPr>
              <a:t>655</a:t>
            </a:r>
            <a:r>
              <a:rPr kumimoji="1" lang="ja-JP" altLang="en-US" sz="800"/>
              <a:t>　ブラック</a:t>
            </a:r>
            <a:endParaRPr kumimoji="1" lang="en-US" altLang="ja-JP" sz="800"/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B1A901A9-82C5-B185-397C-A387CD2E3C9C}"/>
              </a:ext>
            </a:extLst>
          </p:cNvPr>
          <p:cNvSpPr txBox="1"/>
          <p:nvPr/>
        </p:nvSpPr>
        <p:spPr>
          <a:xfrm>
            <a:off x="5907856" y="8285728"/>
            <a:ext cx="9893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>
                <a:latin typeface="+mn-ea"/>
              </a:rPr>
              <a:t>英</a:t>
            </a:r>
            <a:r>
              <a:rPr kumimoji="1" lang="en-US" altLang="ja-JP" sz="700">
                <a:latin typeface="+mn-ea"/>
              </a:rPr>
              <a:t>/</a:t>
            </a:r>
            <a:r>
              <a:rPr kumimoji="1" lang="ja-JP" altLang="en-US" sz="700">
                <a:latin typeface="+mn-ea"/>
              </a:rPr>
              <a:t>米</a:t>
            </a:r>
            <a:r>
              <a:rPr kumimoji="1" lang="en-US" altLang="ja-JP" sz="700">
                <a:latin typeface="+mn-ea"/>
              </a:rPr>
              <a:t>/</a:t>
            </a:r>
            <a:r>
              <a:rPr kumimoji="1" lang="ja-JP" altLang="en-US" sz="700">
                <a:latin typeface="+mn-ea"/>
              </a:rPr>
              <a:t>仏式対応口金</a:t>
            </a: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3AC1F5E4-C46D-048E-98B1-1EAB47BC9528}"/>
              </a:ext>
            </a:extLst>
          </p:cNvPr>
          <p:cNvSpPr txBox="1"/>
          <p:nvPr/>
        </p:nvSpPr>
        <p:spPr>
          <a:xfrm>
            <a:off x="4611687" y="7310410"/>
            <a:ext cx="5437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"/>
              <a:t>オレンジ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97E24C9-2817-83ED-73B6-A03A1F94F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3893" y="8155923"/>
            <a:ext cx="469218" cy="10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図 236">
            <a:extLst>
              <a:ext uri="{FF2B5EF4-FFF2-40B4-BE49-F238E27FC236}">
                <a16:creationId xmlns:a16="http://schemas.microsoft.com/office/drawing/2014/main" id="{420E53DF-C892-44B0-8005-206D963DCA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250" y="9248108"/>
            <a:ext cx="607030" cy="261337"/>
          </a:xfrm>
          <a:prstGeom prst="rect">
            <a:avLst/>
          </a:prstGeom>
        </p:spPr>
      </p:pic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D9D3435D-03C4-82BC-DD4C-93B9D7E2327C}"/>
              </a:ext>
            </a:extLst>
          </p:cNvPr>
          <p:cNvCxnSpPr>
            <a:cxnSpLocks/>
          </p:cNvCxnSpPr>
          <p:nvPr/>
        </p:nvCxnSpPr>
        <p:spPr>
          <a:xfrm>
            <a:off x="3779837" y="9361423"/>
            <a:ext cx="0" cy="840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図 101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A5103395-9FF3-944F-0293-88D56334FC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796" r="2080" b="1390"/>
          <a:stretch/>
        </p:blipFill>
        <p:spPr>
          <a:xfrm>
            <a:off x="5450304" y="7262831"/>
            <a:ext cx="392076" cy="849808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C7D295D-3F29-4FDA-ACBF-D421B68B7A4E}"/>
              </a:ext>
            </a:extLst>
          </p:cNvPr>
          <p:cNvSpPr txBox="1"/>
          <p:nvPr/>
        </p:nvSpPr>
        <p:spPr>
          <a:xfrm>
            <a:off x="6410588" y="9454370"/>
            <a:ext cx="69762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00" b="1">
                <a:latin typeface="+mn-ea"/>
              </a:rPr>
              <a:t>大学生活協同組合</a:t>
            </a:r>
          </a:p>
        </p:txBody>
      </p: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8E8542F8-2D47-4BF8-84D2-E8904FF6ED53}"/>
              </a:ext>
            </a:extLst>
          </p:cNvPr>
          <p:cNvCxnSpPr>
            <a:cxnSpLocks/>
          </p:cNvCxnSpPr>
          <p:nvPr/>
        </p:nvCxnSpPr>
        <p:spPr>
          <a:xfrm>
            <a:off x="533623" y="3787442"/>
            <a:ext cx="6495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164ECADA-5B37-AA39-9D75-7EC85690B828}"/>
              </a:ext>
            </a:extLst>
          </p:cNvPr>
          <p:cNvSpPr txBox="1"/>
          <p:nvPr/>
        </p:nvSpPr>
        <p:spPr>
          <a:xfrm>
            <a:off x="3871564" y="7310410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/>
              <a:t>ブラック</a:t>
            </a:r>
          </a:p>
        </p:txBody>
      </p:sp>
      <p:pic>
        <p:nvPicPr>
          <p:cNvPr id="164" name="図 163">
            <a:extLst>
              <a:ext uri="{FF2B5EF4-FFF2-40B4-BE49-F238E27FC236}">
                <a16:creationId xmlns:a16="http://schemas.microsoft.com/office/drawing/2014/main" id="{FA06B514-016D-4066-9CEB-9763A78DD39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566" y="7567652"/>
            <a:ext cx="657070" cy="54000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9364939-32E3-6AE7-8FC3-F1FC1E0FDA2A}"/>
              </a:ext>
            </a:extLst>
          </p:cNvPr>
          <p:cNvSpPr txBox="1"/>
          <p:nvPr/>
        </p:nvSpPr>
        <p:spPr>
          <a:xfrm>
            <a:off x="5908193" y="7382986"/>
            <a:ext cx="10856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/>
              <a:t>※</a:t>
            </a:r>
            <a:r>
              <a:rPr kumimoji="1" lang="ja-JP" altLang="en-US" sz="600"/>
              <a:t>単</a:t>
            </a:r>
            <a:r>
              <a:rPr kumimoji="1" lang="en-US" altLang="ja-JP" sz="600"/>
              <a:t>3</a:t>
            </a:r>
            <a:r>
              <a:rPr kumimoji="1" lang="ja-JP" altLang="en-US" sz="600"/>
              <a:t>電池</a:t>
            </a:r>
            <a:r>
              <a:rPr kumimoji="1" lang="en-US" altLang="ja-JP" sz="600"/>
              <a:t>1</a:t>
            </a:r>
            <a:r>
              <a:rPr kumimoji="1" lang="ja-JP" altLang="en-US" sz="600"/>
              <a:t>本／別売り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137C26C-E502-D209-B8FD-98FE0955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706" y="4719603"/>
            <a:ext cx="1861159" cy="11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1557EDC0-C45C-E257-B593-F8C02EAA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69" y="4392490"/>
            <a:ext cx="1360155" cy="8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1BC5F70-EAF2-C802-D3B3-1B89A2318A80}"/>
              </a:ext>
            </a:extLst>
          </p:cNvPr>
          <p:cNvSpPr/>
          <p:nvPr/>
        </p:nvSpPr>
        <p:spPr>
          <a:xfrm>
            <a:off x="550512" y="3911761"/>
            <a:ext cx="555475" cy="555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en-US" altLang="ja-JP" sz="2400">
                <a:latin typeface="Bahnschrift SemiBold SemiConden" panose="020B0502040204020203" pitchFamily="34" charset="0"/>
              </a:rPr>
              <a:t>26</a:t>
            </a:r>
          </a:p>
          <a:p>
            <a:pPr algn="ctr"/>
            <a:r>
              <a:rPr kumimoji="1" lang="ja-JP" altLang="en-US" sz="900" b="1">
                <a:latin typeface="Bahnschrift SemiBold SemiConden" panose="020B0502040204020203" pitchFamily="34" charset="0"/>
              </a:rPr>
              <a:t>インチ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8B1653C-9B90-030E-BA04-DA04ED132597}"/>
              </a:ext>
            </a:extLst>
          </p:cNvPr>
          <p:cNvCxnSpPr>
            <a:cxnSpLocks/>
          </p:cNvCxnSpPr>
          <p:nvPr/>
        </p:nvCxnSpPr>
        <p:spPr>
          <a:xfrm>
            <a:off x="1105987" y="4128026"/>
            <a:ext cx="2496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EF3980C-21C8-917B-AAAE-09292EEF0BA6}"/>
              </a:ext>
            </a:extLst>
          </p:cNvPr>
          <p:cNvSpPr txBox="1"/>
          <p:nvPr/>
        </p:nvSpPr>
        <p:spPr>
          <a:xfrm>
            <a:off x="2299345" y="6099127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>
                <a:solidFill>
                  <a:srgbClr val="0000FF"/>
                </a:solidFill>
                <a:latin typeface="OCRB" panose="020B0609020202020204" pitchFamily="49" charset="0"/>
              </a:rPr>
              <a:t>616</a:t>
            </a:r>
            <a:r>
              <a:rPr kumimoji="1" lang="ja-JP" altLang="en-US" sz="1000"/>
              <a:t>　ブラック　　</a:t>
            </a:r>
            <a:endParaRPr kumimoji="1" lang="en-US" altLang="ja-JP" sz="1000"/>
          </a:p>
          <a:p>
            <a:pPr algn="r"/>
            <a:r>
              <a:rPr kumimoji="1" lang="en-US" altLang="ja-JP" sz="1000">
                <a:solidFill>
                  <a:srgbClr val="0000FF"/>
                </a:solidFill>
                <a:latin typeface="OCRB" panose="020B0609020202020204" pitchFamily="49" charset="0"/>
              </a:rPr>
              <a:t>617</a:t>
            </a:r>
            <a:r>
              <a:rPr kumimoji="1" lang="ja-JP" altLang="en-US" sz="1000"/>
              <a:t>　ブルーグレー</a:t>
            </a:r>
            <a:endParaRPr kumimoji="1" lang="en-US" altLang="ja-JP" sz="1000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BF8C0CE5-32A1-5F1B-F99A-80BDDBAA8639}"/>
              </a:ext>
            </a:extLst>
          </p:cNvPr>
          <p:cNvCxnSpPr>
            <a:cxnSpLocks/>
          </p:cNvCxnSpPr>
          <p:nvPr/>
        </p:nvCxnSpPr>
        <p:spPr>
          <a:xfrm>
            <a:off x="1960698" y="6091432"/>
            <a:ext cx="1627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7D33E27-703F-C5B9-CD28-16F6DFF25D22}"/>
              </a:ext>
            </a:extLst>
          </p:cNvPr>
          <p:cNvSpPr txBox="1"/>
          <p:nvPr/>
        </p:nvSpPr>
        <p:spPr>
          <a:xfrm>
            <a:off x="2005157" y="5934665"/>
            <a:ext cx="1551255" cy="12240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Plain">
              <a:avLst/>
            </a:prstTxWarp>
            <a:spAutoFit/>
          </a:bodyPr>
          <a:lstStyle/>
          <a:p>
            <a:r>
              <a:rPr kumimoji="1" lang="en-US" altLang="ja-JP" sz="900" b="1">
                <a:latin typeface="+mn-ea"/>
              </a:rPr>
              <a:t>FUKUEI</a:t>
            </a:r>
            <a:r>
              <a:rPr kumimoji="1" lang="ja-JP" altLang="en-US" sz="900" b="1">
                <a:latin typeface="+mn-ea"/>
              </a:rPr>
              <a:t>　</a:t>
            </a:r>
            <a:r>
              <a:rPr kumimoji="1" lang="en-US" altLang="ja-JP" sz="900" b="1">
                <a:latin typeface="+mn-ea"/>
              </a:rPr>
              <a:t>26</a:t>
            </a:r>
            <a:r>
              <a:rPr kumimoji="1" lang="ja-JP" altLang="en-US" sz="900" b="1">
                <a:latin typeface="+mn-ea"/>
              </a:rPr>
              <a:t>インチ６段クロスバイク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A3641EC-6285-674B-3570-D2CAA3985DF6}"/>
              </a:ext>
            </a:extLst>
          </p:cNvPr>
          <p:cNvSpPr txBox="1"/>
          <p:nvPr/>
        </p:nvSpPr>
        <p:spPr>
          <a:xfrm>
            <a:off x="1957851" y="6420902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>
                <a:solidFill>
                  <a:srgbClr val="FF0000"/>
                </a:solidFill>
              </a:rPr>
              <a:t>\ </a:t>
            </a:r>
            <a:r>
              <a:rPr kumimoji="1" lang="en-US" altLang="ja-JP" sz="2400" b="1">
                <a:solidFill>
                  <a:srgbClr val="FF0000"/>
                </a:solidFill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31,600</a:t>
            </a:r>
            <a:r>
              <a:rPr kumimoji="1" lang="en-US" altLang="ja-JP" sz="1000">
                <a:latin typeface="+mn-ea"/>
              </a:rPr>
              <a:t> (</a:t>
            </a:r>
            <a:r>
              <a:rPr kumimoji="1" lang="ja-JP" altLang="en-US" sz="1000">
                <a:latin typeface="+mn-ea"/>
              </a:rPr>
              <a:t>税込</a:t>
            </a:r>
            <a:r>
              <a:rPr kumimoji="1" lang="en-US" altLang="ja-JP" sz="1000">
                <a:latin typeface="+mn-ea"/>
              </a:rPr>
              <a:t>)</a:t>
            </a:r>
            <a:endParaRPr kumimoji="1" lang="ja-JP" altLang="en-US" sz="1600">
              <a:latin typeface="+mn-ea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361A17F-4BE7-8F0B-EA17-3D3A60917793}"/>
              </a:ext>
            </a:extLst>
          </p:cNvPr>
          <p:cNvSpPr txBox="1"/>
          <p:nvPr/>
        </p:nvSpPr>
        <p:spPr>
          <a:xfrm>
            <a:off x="1966761" y="6819281"/>
            <a:ext cx="1635305" cy="169277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/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税抜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28,728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円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/ 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消費税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2,872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3F4E599E-618C-515F-E052-F29DC3E0F154}"/>
              </a:ext>
            </a:extLst>
          </p:cNvPr>
          <p:cNvSpPr txBox="1"/>
          <p:nvPr/>
        </p:nvSpPr>
        <p:spPr>
          <a:xfrm>
            <a:off x="1190206" y="3938925"/>
            <a:ext cx="2358479" cy="1440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外装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6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段変速、</a:t>
            </a:r>
            <a:r>
              <a:rPr kumimoji="1" lang="ja-JP" altLang="en-US" sz="1200">
                <a:solidFill>
                  <a:prstClr val="black"/>
                </a:solidFill>
                <a:latin typeface="+mn-ea"/>
              </a:rPr>
              <a:t>前後ドロヨケ付きで乗りやすい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0EE726B-58CF-A2EF-E157-E5A15B0FC249}"/>
              </a:ext>
            </a:extLst>
          </p:cNvPr>
          <p:cNvSpPr txBox="1"/>
          <p:nvPr/>
        </p:nvSpPr>
        <p:spPr>
          <a:xfrm>
            <a:off x="557492" y="52323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/>
              <a:t>ブラック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3F1140C4-9945-8398-9FDD-C3A1A6579D3E}"/>
              </a:ext>
            </a:extLst>
          </p:cNvPr>
          <p:cNvSpPr txBox="1"/>
          <p:nvPr/>
        </p:nvSpPr>
        <p:spPr>
          <a:xfrm>
            <a:off x="2113794" y="4684560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/>
              <a:t>ブルーグレー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F7D73BF6-ADEC-3074-F8E9-409846F8DB6E}"/>
              </a:ext>
            </a:extLst>
          </p:cNvPr>
          <p:cNvSpPr txBox="1"/>
          <p:nvPr/>
        </p:nvSpPr>
        <p:spPr>
          <a:xfrm>
            <a:off x="1198535" y="4205859"/>
            <a:ext cx="2319659" cy="18216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オートライト付き</a:t>
            </a:r>
            <a:r>
              <a:rPr kumimoji="1"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６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段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L</a:t>
            </a:r>
            <a:r>
              <a:rPr kumimoji="1" lang="en-US" altLang="ja-JP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ED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クロス</a:t>
            </a:r>
            <a:r>
              <a:rPr kumimoji="1"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バイク</a:t>
            </a: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9" name="図 118">
            <a:extLst>
              <a:ext uri="{FF2B5EF4-FFF2-40B4-BE49-F238E27FC236}">
                <a16:creationId xmlns:a16="http://schemas.microsoft.com/office/drawing/2014/main" id="{C33D28A9-AF90-3581-5EAA-7F9975C4446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13" y="6036884"/>
            <a:ext cx="1136180" cy="914400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1D74529B-1841-2A3D-3713-527008E71D8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77" y="5541171"/>
            <a:ext cx="550993" cy="36374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D02EDE55-47EE-797F-D687-08CE7EFDB152}"/>
              </a:ext>
            </a:extLst>
          </p:cNvPr>
          <p:cNvSpPr txBox="1"/>
          <p:nvPr/>
        </p:nvSpPr>
        <p:spPr>
          <a:xfrm>
            <a:off x="1395298" y="5544681"/>
            <a:ext cx="107722" cy="359073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r>
              <a:rPr kumimoji="1" lang="ja-JP" altLang="en-US" sz="700"/>
              <a:t>外装６段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886F37FF-CC8F-2DC0-A1FF-1D8009E7E7D4}"/>
              </a:ext>
            </a:extLst>
          </p:cNvPr>
          <p:cNvSpPr txBox="1"/>
          <p:nvPr/>
        </p:nvSpPr>
        <p:spPr>
          <a:xfrm>
            <a:off x="5490738" y="2819687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>
                <a:solidFill>
                  <a:srgbClr val="0000FF"/>
                </a:solidFill>
                <a:latin typeface="OCRB" panose="020B0609020202020204" pitchFamily="49" charset="0"/>
              </a:rPr>
              <a:t>614</a:t>
            </a:r>
            <a:r>
              <a:rPr kumimoji="1" lang="ja-JP" altLang="en-US" sz="1000"/>
              <a:t>　マットブラック</a:t>
            </a:r>
            <a:endParaRPr kumimoji="1" lang="en-US" altLang="ja-JP" sz="1000"/>
          </a:p>
          <a:p>
            <a:pPr algn="r"/>
            <a:r>
              <a:rPr kumimoji="1" lang="en-US" altLang="ja-JP" sz="1000">
                <a:solidFill>
                  <a:srgbClr val="0000FF"/>
                </a:solidFill>
                <a:latin typeface="OCRB" panose="020B0609020202020204" pitchFamily="49" charset="0"/>
              </a:rPr>
              <a:t>615</a:t>
            </a:r>
            <a:r>
              <a:rPr kumimoji="1" lang="ja-JP" altLang="en-US" sz="1000"/>
              <a:t>　ブルーグレー　</a:t>
            </a:r>
            <a:endParaRPr kumimoji="1" lang="en-US" altLang="ja-JP" sz="1000"/>
          </a:p>
        </p:txBody>
      </p:sp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3736A683-5350-ED43-3FC7-B54AA14A33DC}"/>
              </a:ext>
            </a:extLst>
          </p:cNvPr>
          <p:cNvCxnSpPr>
            <a:cxnSpLocks/>
          </p:cNvCxnSpPr>
          <p:nvPr/>
        </p:nvCxnSpPr>
        <p:spPr>
          <a:xfrm>
            <a:off x="5280331" y="2811992"/>
            <a:ext cx="1627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789D0ED6-E6D3-33D3-E6D7-8619A57960D8}"/>
              </a:ext>
            </a:extLst>
          </p:cNvPr>
          <p:cNvSpPr txBox="1"/>
          <p:nvPr/>
        </p:nvSpPr>
        <p:spPr>
          <a:xfrm>
            <a:off x="5324790" y="2655225"/>
            <a:ext cx="1551255" cy="12240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Plain">
              <a:avLst/>
            </a:prstTxWarp>
            <a:spAutoFit/>
          </a:bodyPr>
          <a:lstStyle/>
          <a:p>
            <a:r>
              <a:rPr kumimoji="1" lang="en-US" altLang="ja-JP" sz="900" b="1">
                <a:latin typeface="+mn-ea"/>
              </a:rPr>
              <a:t>FUKUEI</a:t>
            </a:r>
            <a:r>
              <a:rPr kumimoji="1" lang="ja-JP" altLang="en-US" sz="900" b="1">
                <a:latin typeface="+mn-ea"/>
              </a:rPr>
              <a:t>　</a:t>
            </a:r>
            <a:r>
              <a:rPr kumimoji="1" lang="en-US" altLang="ja-JP" sz="900" b="1">
                <a:latin typeface="+mn-ea"/>
              </a:rPr>
              <a:t>27.5</a:t>
            </a:r>
            <a:r>
              <a:rPr kumimoji="1" lang="ja-JP" altLang="en-US" sz="900" b="1">
                <a:latin typeface="+mn-ea"/>
              </a:rPr>
              <a:t>インチ６段マウンテンバイク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73515202-B1E2-4C8B-A4AD-CE0550ED0F06}"/>
              </a:ext>
            </a:extLst>
          </p:cNvPr>
          <p:cNvSpPr txBox="1"/>
          <p:nvPr/>
        </p:nvSpPr>
        <p:spPr>
          <a:xfrm>
            <a:off x="5286394" y="3588609"/>
            <a:ext cx="1635305" cy="169277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/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税抜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29,728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円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/ 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消費税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2,972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</a:p>
        </p:txBody>
      </p:sp>
      <p:pic>
        <p:nvPicPr>
          <p:cNvPr id="127" name="図 126">
            <a:extLst>
              <a:ext uri="{FF2B5EF4-FFF2-40B4-BE49-F238E27FC236}">
                <a16:creationId xmlns:a16="http://schemas.microsoft.com/office/drawing/2014/main" id="{DC2C133E-2332-7547-9D21-DDC1CBD6C9A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926" y="2310499"/>
            <a:ext cx="550993" cy="36374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F5B27BEC-31BE-43C9-389C-3C2FBB246C5D}"/>
              </a:ext>
            </a:extLst>
          </p:cNvPr>
          <p:cNvSpPr txBox="1"/>
          <p:nvPr/>
        </p:nvSpPr>
        <p:spPr>
          <a:xfrm>
            <a:off x="4844247" y="2314009"/>
            <a:ext cx="107722" cy="359073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r>
              <a:rPr kumimoji="1" lang="ja-JP" altLang="en-US" sz="700"/>
              <a:t>外装６段</a:t>
            </a:r>
          </a:p>
        </p:txBody>
      </p: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A917F37D-8899-1705-ACBD-BE3F39E91AF1}"/>
              </a:ext>
            </a:extLst>
          </p:cNvPr>
          <p:cNvCxnSpPr>
            <a:cxnSpLocks/>
          </p:cNvCxnSpPr>
          <p:nvPr/>
        </p:nvCxnSpPr>
        <p:spPr>
          <a:xfrm>
            <a:off x="4423014" y="894578"/>
            <a:ext cx="2491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AF71CA58-44AD-4F53-468F-E16FE4F4E0EC}"/>
              </a:ext>
            </a:extLst>
          </p:cNvPr>
          <p:cNvSpPr txBox="1"/>
          <p:nvPr/>
        </p:nvSpPr>
        <p:spPr>
          <a:xfrm>
            <a:off x="4423014" y="920029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>
                <a:latin typeface="+mn-ea"/>
              </a:rPr>
              <a:t>６段マウンテンバイク</a:t>
            </a: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07EAB050-8B89-6C44-CC6F-BC907EFF872F}"/>
              </a:ext>
            </a:extLst>
          </p:cNvPr>
          <p:cNvSpPr txBox="1"/>
          <p:nvPr/>
        </p:nvSpPr>
        <p:spPr>
          <a:xfrm>
            <a:off x="4507784" y="708253"/>
            <a:ext cx="2358479" cy="1440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カゴ付きで通学に便利！疲れにくい太タイヤ</a:t>
            </a:r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AAEAB0B5-422C-80BC-4151-C941BD1DE578}"/>
              </a:ext>
            </a:extLst>
          </p:cNvPr>
          <p:cNvSpPr/>
          <p:nvPr/>
        </p:nvSpPr>
        <p:spPr>
          <a:xfrm>
            <a:off x="3870145" y="675242"/>
            <a:ext cx="555475" cy="555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en-US" altLang="ja-JP" sz="2400">
                <a:latin typeface="Bahnschrift SemiBold SemiConden" panose="020B0502040204020203" pitchFamily="34" charset="0"/>
              </a:rPr>
              <a:t>27</a:t>
            </a:r>
            <a:r>
              <a:rPr kumimoji="1" lang="en-US" altLang="ja-JP">
                <a:latin typeface="Bahnschrift SemiBold SemiConden" panose="020B0502040204020203" pitchFamily="34" charset="0"/>
              </a:rPr>
              <a:t>.5</a:t>
            </a:r>
            <a:endParaRPr kumimoji="1" lang="en-US" altLang="ja-JP" sz="2400">
              <a:latin typeface="Bahnschrift SemiBold SemiConden" panose="020B0502040204020203" pitchFamily="34" charset="0"/>
            </a:endParaRPr>
          </a:p>
          <a:p>
            <a:pPr algn="ctr"/>
            <a:r>
              <a:rPr kumimoji="1" lang="ja-JP" altLang="en-US" sz="900" b="1">
                <a:latin typeface="Bahnschrift SemiBold SemiConden" panose="020B0502040204020203" pitchFamily="34" charset="0"/>
              </a:rPr>
              <a:t>インチ</a:t>
            </a:r>
          </a:p>
        </p:txBody>
      </p:sp>
      <p:pic>
        <p:nvPicPr>
          <p:cNvPr id="157" name="図 156">
            <a:extLst>
              <a:ext uri="{FF2B5EF4-FFF2-40B4-BE49-F238E27FC236}">
                <a16:creationId xmlns:a16="http://schemas.microsoft.com/office/drawing/2014/main" id="{7127086E-FEB8-D36F-0176-789D431B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70145" y="1320717"/>
            <a:ext cx="1275359" cy="7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図 157">
            <a:extLst>
              <a:ext uri="{FF2B5EF4-FFF2-40B4-BE49-F238E27FC236}">
                <a16:creationId xmlns:a16="http://schemas.microsoft.com/office/drawing/2014/main" id="{18A3EE1E-76C1-7704-B8D7-9244219F9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19656" y="1385132"/>
            <a:ext cx="1805699" cy="112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366847D0-F1ED-7A01-6D97-185C6470D2A7}"/>
              </a:ext>
            </a:extLst>
          </p:cNvPr>
          <p:cNvSpPr txBox="1"/>
          <p:nvPr/>
        </p:nvSpPr>
        <p:spPr>
          <a:xfrm>
            <a:off x="5217504" y="1423141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/>
              <a:t>マットブラック</a:t>
            </a:r>
          </a:p>
        </p:txBody>
      </p: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1203EFA8-1447-B601-9551-CEAB81B30AD0}"/>
              </a:ext>
            </a:extLst>
          </p:cNvPr>
          <p:cNvSpPr txBox="1"/>
          <p:nvPr/>
        </p:nvSpPr>
        <p:spPr>
          <a:xfrm>
            <a:off x="3816928" y="1296652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/>
              <a:t>ブルーグレー</a:t>
            </a:r>
          </a:p>
        </p:txBody>
      </p:sp>
      <p:pic>
        <p:nvPicPr>
          <p:cNvPr id="168" name="図 167">
            <a:extLst>
              <a:ext uri="{FF2B5EF4-FFF2-40B4-BE49-F238E27FC236}">
                <a16:creationId xmlns:a16="http://schemas.microsoft.com/office/drawing/2014/main" id="{CCD6CCB9-E773-090B-C177-4D9B67D3411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743" y="2806406"/>
            <a:ext cx="1180800" cy="913247"/>
          </a:xfrm>
          <a:prstGeom prst="rect">
            <a:avLst/>
          </a:prstGeom>
        </p:spPr>
      </p:pic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937BBEDA-1E1B-D799-D72F-8A22F57BEFC7}"/>
              </a:ext>
            </a:extLst>
          </p:cNvPr>
          <p:cNvSpPr/>
          <p:nvPr/>
        </p:nvSpPr>
        <p:spPr>
          <a:xfrm>
            <a:off x="539390" y="700788"/>
            <a:ext cx="555475" cy="555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游ゴシック" panose="020B0400000000000000" pitchFamily="50" charset="-128"/>
                <a:cs typeface="+mn-cs"/>
              </a:rPr>
              <a:t>27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游ゴシック" panose="020B0400000000000000" pitchFamily="50" charset="-128"/>
                <a:cs typeface="+mn-cs"/>
              </a:rPr>
              <a:t>インチ</a:t>
            </a:r>
          </a:p>
        </p:txBody>
      </p:sp>
      <p:cxnSp>
        <p:nvCxnSpPr>
          <p:cNvPr id="170" name="直線コネクタ 169">
            <a:extLst>
              <a:ext uri="{FF2B5EF4-FFF2-40B4-BE49-F238E27FC236}">
                <a16:creationId xmlns:a16="http://schemas.microsoft.com/office/drawing/2014/main" id="{98CA7C62-E301-5766-BB76-DA00CBD7B550}"/>
              </a:ext>
            </a:extLst>
          </p:cNvPr>
          <p:cNvCxnSpPr>
            <a:cxnSpLocks/>
          </p:cNvCxnSpPr>
          <p:nvPr/>
        </p:nvCxnSpPr>
        <p:spPr>
          <a:xfrm>
            <a:off x="1094865" y="917053"/>
            <a:ext cx="24962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9A99FD82-9B0E-F88F-7D62-C888766B86C7}"/>
              </a:ext>
            </a:extLst>
          </p:cNvPr>
          <p:cNvCxnSpPr>
            <a:cxnSpLocks/>
          </p:cNvCxnSpPr>
          <p:nvPr/>
        </p:nvCxnSpPr>
        <p:spPr>
          <a:xfrm>
            <a:off x="1943524" y="2843025"/>
            <a:ext cx="1627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9BC54297-7358-2791-D91F-CEF56D36DAAC}"/>
              </a:ext>
            </a:extLst>
          </p:cNvPr>
          <p:cNvSpPr txBox="1"/>
          <p:nvPr/>
        </p:nvSpPr>
        <p:spPr>
          <a:xfrm>
            <a:off x="2152015" y="2850720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>
                <a:solidFill>
                  <a:srgbClr val="0000FF"/>
                </a:solidFill>
                <a:latin typeface="OCRB" panose="020B0609020202020204" pitchFamily="49" charset="0"/>
                <a:ea typeface="游ゴシック" panose="020B0400000000000000" pitchFamily="50" charset="-128"/>
              </a:rPr>
              <a:t>6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CRB" panose="020B0609020202020204" pitchFamily="49" charset="0"/>
                <a:ea typeface="游ゴシック" panose="020B0400000000000000" pitchFamily="50" charset="-128"/>
                <a:cs typeface="+mn-cs"/>
              </a:rPr>
              <a:t>12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マットブラック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CRB" panose="020B0609020202020204" pitchFamily="49" charset="0"/>
                <a:ea typeface="游ゴシック" panose="020B0400000000000000" pitchFamily="50" charset="-128"/>
                <a:cs typeface="+mn-cs"/>
              </a:rPr>
              <a:t>613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マットグレー　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8AFA9121-0F14-64A9-3767-DFDB1BE04182}"/>
              </a:ext>
            </a:extLst>
          </p:cNvPr>
          <p:cNvSpPr txBox="1"/>
          <p:nvPr/>
        </p:nvSpPr>
        <p:spPr>
          <a:xfrm>
            <a:off x="1987983" y="2686258"/>
            <a:ext cx="1551255" cy="12240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Plain">
              <a:avLst/>
            </a:prstTxWarp>
            <a:spAutoFit/>
          </a:bodyPr>
          <a:lstStyle/>
          <a:p>
            <a:r>
              <a:rPr kumimoji="1" lang="en-US" altLang="ja-JP" sz="900" b="1">
                <a:latin typeface="+mn-ea"/>
              </a:rPr>
              <a:t>FUKUEI</a:t>
            </a:r>
            <a:r>
              <a:rPr kumimoji="1" lang="ja-JP" altLang="en-US" sz="900" b="1">
                <a:latin typeface="+mn-ea"/>
              </a:rPr>
              <a:t>　</a:t>
            </a:r>
            <a:r>
              <a:rPr kumimoji="1" lang="en-US" altLang="ja-JP" sz="900" b="1">
                <a:latin typeface="+mn-ea"/>
              </a:rPr>
              <a:t>27</a:t>
            </a:r>
            <a:r>
              <a:rPr kumimoji="1" lang="ja-JP" altLang="en-US" sz="900" b="1">
                <a:latin typeface="+mn-ea"/>
              </a:rPr>
              <a:t>インチ</a:t>
            </a:r>
            <a:r>
              <a:rPr kumimoji="1" lang="en-US" altLang="ja-JP" sz="900" b="1">
                <a:latin typeface="+mn-ea"/>
              </a:rPr>
              <a:t>6</a:t>
            </a:r>
            <a:r>
              <a:rPr kumimoji="1" lang="ja-JP" altLang="en-US" sz="900" b="1">
                <a:latin typeface="+mn-ea"/>
              </a:rPr>
              <a:t>段クロスシティ車</a:t>
            </a: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97E05877-019B-4239-36E3-1BCC71B98AA7}"/>
              </a:ext>
            </a:extLst>
          </p:cNvPr>
          <p:cNvSpPr txBox="1"/>
          <p:nvPr/>
        </p:nvSpPr>
        <p:spPr>
          <a:xfrm>
            <a:off x="1987000" y="3591764"/>
            <a:ext cx="1635305" cy="169277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税抜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29,000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円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/ 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消費税 </a:t>
            </a:r>
            <a:r>
              <a:rPr lang="en-US" altLang="ja-JP" sz="8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,900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円</a:t>
            </a: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1D9B3870-FB50-93D1-7BC5-8CB7EF9347A9}"/>
              </a:ext>
            </a:extLst>
          </p:cNvPr>
          <p:cNvSpPr txBox="1"/>
          <p:nvPr/>
        </p:nvSpPr>
        <p:spPr>
          <a:xfrm>
            <a:off x="1953976" y="1512071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/>
              <a:t>マットグレー</a:t>
            </a: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EADF6672-7D88-13F7-0874-C3B662038679}"/>
              </a:ext>
            </a:extLst>
          </p:cNvPr>
          <p:cNvSpPr txBox="1"/>
          <p:nvPr/>
        </p:nvSpPr>
        <p:spPr>
          <a:xfrm>
            <a:off x="1181306" y="737480"/>
            <a:ext cx="2360062" cy="1368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sz="1200"/>
              <a:t>普段使いにうれしいカゴ付きクロスシティ</a:t>
            </a: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96A663CB-D078-97AA-7116-4BB226505007}"/>
              </a:ext>
            </a:extLst>
          </p:cNvPr>
          <p:cNvSpPr txBox="1"/>
          <p:nvPr/>
        </p:nvSpPr>
        <p:spPr>
          <a:xfrm>
            <a:off x="1184063" y="1001123"/>
            <a:ext cx="2319659" cy="18216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オートライト付き</a:t>
            </a:r>
            <a:r>
              <a:rPr kumimoji="1"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６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段クロスシティ車</a:t>
            </a:r>
          </a:p>
        </p:txBody>
      </p:sp>
      <p:pic>
        <p:nvPicPr>
          <p:cNvPr id="179" name="図 178">
            <a:extLst>
              <a:ext uri="{FF2B5EF4-FFF2-40B4-BE49-F238E27FC236}">
                <a16:creationId xmlns:a16="http://schemas.microsoft.com/office/drawing/2014/main" id="{664ADA92-8BEC-6C2F-A195-1B8628A513E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14" y="2710296"/>
            <a:ext cx="1224056" cy="986400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32E130E8-58C9-8877-E240-1BC8DB429CA0}"/>
              </a:ext>
            </a:extLst>
          </p:cNvPr>
          <p:cNvSpPr txBox="1"/>
          <p:nvPr/>
        </p:nvSpPr>
        <p:spPr>
          <a:xfrm>
            <a:off x="555459" y="1328305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/>
              <a:t>マットブラック</a:t>
            </a:r>
          </a:p>
        </p:txBody>
      </p:sp>
      <p:pic>
        <p:nvPicPr>
          <p:cNvPr id="181" name="図 180" descr="自転車の車輪&#10;&#10;自動的に生成された説明">
            <a:extLst>
              <a:ext uri="{FF2B5EF4-FFF2-40B4-BE49-F238E27FC236}">
                <a16:creationId xmlns:a16="http://schemas.microsoft.com/office/drawing/2014/main" id="{2B634728-C7D8-DB9F-E4FA-FD10DD1CDFC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27" y="1260863"/>
            <a:ext cx="1228383" cy="921819"/>
          </a:xfrm>
          <a:prstGeom prst="rect">
            <a:avLst/>
          </a:prstGeom>
        </p:spPr>
      </p:pic>
      <p:pic>
        <p:nvPicPr>
          <p:cNvPr id="182" name="図 181" descr="自転車の車輪&#10;&#10;自動的に生成された説明">
            <a:extLst>
              <a:ext uri="{FF2B5EF4-FFF2-40B4-BE49-F238E27FC236}">
                <a16:creationId xmlns:a16="http://schemas.microsoft.com/office/drawing/2014/main" id="{FFD20FD9-9DEC-E39C-D391-CD33B0D4852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246" y="1256263"/>
            <a:ext cx="1914305" cy="1436558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5140EF9-22B5-BBBA-CD23-12C878BB87FF}"/>
              </a:ext>
            </a:extLst>
          </p:cNvPr>
          <p:cNvSpPr/>
          <p:nvPr/>
        </p:nvSpPr>
        <p:spPr>
          <a:xfrm>
            <a:off x="533623" y="9232688"/>
            <a:ext cx="3054583" cy="1152000"/>
          </a:xfrm>
          <a:prstGeom prst="roundRect">
            <a:avLst>
              <a:gd name="adj" fmla="val 1059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kumimoji="1" lang="ja-JP" altLang="en-US" sz="1200" b="1">
                <a:solidFill>
                  <a:schemeClr val="tx1"/>
                </a:solidFill>
              </a:rPr>
              <a:t>自転車事故への備えも</a:t>
            </a:r>
            <a:endParaRPr kumimoji="1" lang="en-US" altLang="ja-JP" sz="1200" b="1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</a:pPr>
            <a:r>
              <a:rPr kumimoji="1" lang="ja-JP" altLang="en-US" sz="1200" b="1">
                <a:solidFill>
                  <a:schemeClr val="tx1"/>
                </a:solidFill>
              </a:rPr>
              <a:t>大学生協にお任せください</a:t>
            </a:r>
            <a:endParaRPr kumimoji="1" lang="en-US" altLang="ja-JP" sz="1200" b="1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</a:pPr>
            <a:endParaRPr kumimoji="1" lang="en-US" altLang="ja-JP" sz="500" b="1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5000"/>
              </a:lnSpc>
            </a:pPr>
            <a:r>
              <a:rPr kumimoji="1" lang="ja-JP" altLang="en-US" sz="800" b="1">
                <a:solidFill>
                  <a:schemeClr val="tx1"/>
                </a:solidFill>
                <a:latin typeface="+mn-ea"/>
              </a:rPr>
              <a:t>詳しくは受験生・新入生応援サイトを</a:t>
            </a:r>
            <a:endParaRPr kumimoji="1" lang="en-US" altLang="ja-JP" sz="800" b="1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5000"/>
              </a:lnSpc>
            </a:pPr>
            <a:r>
              <a:rPr kumimoji="1" lang="ja-JP" altLang="en-US" sz="800" b="1">
                <a:solidFill>
                  <a:schemeClr val="tx1"/>
                </a:solidFill>
                <a:latin typeface="+mn-ea"/>
              </a:rPr>
              <a:t>ご覧ください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06FC7C2-8C03-AC83-10D5-2B9F6130A98F}"/>
              </a:ext>
            </a:extLst>
          </p:cNvPr>
          <p:cNvSpPr/>
          <p:nvPr/>
        </p:nvSpPr>
        <p:spPr>
          <a:xfrm>
            <a:off x="2561452" y="9346872"/>
            <a:ext cx="900000" cy="90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/>
              <a:t>二次元コード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CDBF643-9B4B-1606-7AB2-091A6376D41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97414" y="7512153"/>
            <a:ext cx="472503" cy="61914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357674A-54AD-B321-DD0C-10B25DE5C562}"/>
              </a:ext>
            </a:extLst>
          </p:cNvPr>
          <p:cNvSpPr txBox="1"/>
          <p:nvPr/>
        </p:nvSpPr>
        <p:spPr>
          <a:xfrm>
            <a:off x="3895162" y="5325866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/>
              <a:t>ホワイト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FCA68B-BFE0-9E79-B72F-5A2A38BA856D}"/>
              </a:ext>
            </a:extLst>
          </p:cNvPr>
          <p:cNvSpPr txBox="1"/>
          <p:nvPr/>
        </p:nvSpPr>
        <p:spPr>
          <a:xfrm>
            <a:off x="5498824" y="4622086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/>
              <a:t>ブラック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9FDB21-A94B-84C2-3626-644BF2609996}"/>
              </a:ext>
            </a:extLst>
          </p:cNvPr>
          <p:cNvSpPr txBox="1"/>
          <p:nvPr/>
        </p:nvSpPr>
        <p:spPr>
          <a:xfrm>
            <a:off x="5574519" y="6099127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>
                <a:solidFill>
                  <a:srgbClr val="0000FF"/>
                </a:solidFill>
                <a:latin typeface="OCRB" panose="020B0609020202020204" pitchFamily="49" charset="0"/>
              </a:rPr>
              <a:t>618</a:t>
            </a:r>
            <a:r>
              <a:rPr kumimoji="1" lang="ja-JP" altLang="en-US" sz="1000"/>
              <a:t>　ホワイト　　</a:t>
            </a:r>
            <a:endParaRPr kumimoji="1" lang="en-US" altLang="ja-JP" sz="1000"/>
          </a:p>
          <a:p>
            <a:pPr algn="r"/>
            <a:r>
              <a:rPr kumimoji="1" lang="en-US" altLang="ja-JP" sz="1000">
                <a:solidFill>
                  <a:srgbClr val="0000FF"/>
                </a:solidFill>
                <a:latin typeface="OCRB" panose="020B0609020202020204" pitchFamily="49" charset="0"/>
              </a:rPr>
              <a:t>619</a:t>
            </a:r>
            <a:r>
              <a:rPr kumimoji="1" lang="ja-JP" altLang="en-US" sz="1000"/>
              <a:t>　ブラック　　</a:t>
            </a:r>
            <a:endParaRPr kumimoji="1" lang="en-US" altLang="ja-JP" sz="100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CDECFC6-963F-CBA9-EA20-4A833C8A6D96}"/>
              </a:ext>
            </a:extLst>
          </p:cNvPr>
          <p:cNvCxnSpPr>
            <a:cxnSpLocks/>
          </p:cNvCxnSpPr>
          <p:nvPr/>
        </p:nvCxnSpPr>
        <p:spPr>
          <a:xfrm>
            <a:off x="5235872" y="6091432"/>
            <a:ext cx="1627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1EC6D3-4EC1-B93E-BB47-C0AE8E7924E2}"/>
              </a:ext>
            </a:extLst>
          </p:cNvPr>
          <p:cNvSpPr txBox="1"/>
          <p:nvPr/>
        </p:nvSpPr>
        <p:spPr>
          <a:xfrm>
            <a:off x="5280331" y="5934665"/>
            <a:ext cx="1551255" cy="12240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Plain">
              <a:avLst/>
            </a:prstTxWarp>
            <a:spAutoFit/>
          </a:bodyPr>
          <a:lstStyle/>
          <a:p>
            <a:r>
              <a:rPr kumimoji="1" lang="en-US" altLang="ja-JP" sz="900" b="1">
                <a:latin typeface="+mn-ea"/>
              </a:rPr>
              <a:t>FUKUEI</a:t>
            </a:r>
            <a:r>
              <a:rPr kumimoji="1" lang="ja-JP" altLang="en-US" sz="900" b="1">
                <a:latin typeface="+mn-ea"/>
              </a:rPr>
              <a:t>　</a:t>
            </a:r>
            <a:r>
              <a:rPr kumimoji="1" lang="en-US" altLang="ja-JP" sz="900" b="1">
                <a:latin typeface="+mn-ea"/>
              </a:rPr>
              <a:t>700C </a:t>
            </a:r>
            <a:r>
              <a:rPr kumimoji="1" lang="ja-JP" altLang="en-US" sz="900" b="1">
                <a:latin typeface="+mn-ea"/>
              </a:rPr>
              <a:t>６段クロスバイク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F5C3BBB-78A2-C658-5940-978BFD81FF00}"/>
              </a:ext>
            </a:extLst>
          </p:cNvPr>
          <p:cNvSpPr txBox="1"/>
          <p:nvPr/>
        </p:nvSpPr>
        <p:spPr>
          <a:xfrm>
            <a:off x="5233025" y="6420902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>
                <a:solidFill>
                  <a:srgbClr val="FF0000"/>
                </a:solidFill>
              </a:rPr>
              <a:t>\ </a:t>
            </a:r>
            <a:r>
              <a:rPr kumimoji="1" lang="en-US" altLang="ja-JP" sz="2400" b="1">
                <a:solidFill>
                  <a:srgbClr val="FF0000"/>
                </a:solidFill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33,000</a:t>
            </a:r>
            <a:r>
              <a:rPr kumimoji="1" lang="en-US" altLang="ja-JP" sz="1000">
                <a:latin typeface="+mn-ea"/>
              </a:rPr>
              <a:t> (</a:t>
            </a:r>
            <a:r>
              <a:rPr kumimoji="1" lang="ja-JP" altLang="en-US" sz="1000">
                <a:latin typeface="+mn-ea"/>
              </a:rPr>
              <a:t>税込</a:t>
            </a:r>
            <a:r>
              <a:rPr kumimoji="1" lang="en-US" altLang="ja-JP" sz="1000">
                <a:latin typeface="+mn-ea"/>
              </a:rPr>
              <a:t>)</a:t>
            </a:r>
            <a:endParaRPr kumimoji="1" lang="ja-JP" altLang="en-US" sz="1600"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6211377-F342-490E-FD6D-DF46BA346961}"/>
              </a:ext>
            </a:extLst>
          </p:cNvPr>
          <p:cNvSpPr txBox="1"/>
          <p:nvPr/>
        </p:nvSpPr>
        <p:spPr>
          <a:xfrm>
            <a:off x="5241935" y="6819281"/>
            <a:ext cx="1635305" cy="169277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/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税抜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30,000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円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/ 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消費税 </a:t>
            </a:r>
            <a:r>
              <a:rPr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3,000</a:t>
            </a:r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B13B92D-B77E-CCAE-755A-6FD4E94BD942}"/>
              </a:ext>
            </a:extLst>
          </p:cNvPr>
          <p:cNvSpPr/>
          <p:nvPr/>
        </p:nvSpPr>
        <p:spPr>
          <a:xfrm>
            <a:off x="3867539" y="3933646"/>
            <a:ext cx="555475" cy="555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kumimoji="1" lang="ja-JP" altLang="en-US" sz="900" b="1">
              <a:latin typeface="Bahnschrift SemiBold SemiConden" panose="020B0502040204020203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C3A43EA-4415-78E5-029B-EBFF1A4934CC}"/>
              </a:ext>
            </a:extLst>
          </p:cNvPr>
          <p:cNvSpPr txBox="1"/>
          <p:nvPr/>
        </p:nvSpPr>
        <p:spPr>
          <a:xfrm>
            <a:off x="3917551" y="4031479"/>
            <a:ext cx="452453" cy="3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kumimoji="1" lang="en-US" altLang="ja-JP" sz="2400" b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700C</a:t>
            </a:r>
          </a:p>
          <a:p>
            <a:pPr algn="ctr"/>
            <a:r>
              <a:rPr kumimoji="1" lang="en-US" altLang="ja-JP" sz="900" b="1">
                <a:solidFill>
                  <a:schemeClr val="bg1"/>
                </a:solidFill>
                <a:latin typeface="+mn-ea"/>
              </a:rPr>
              <a:t>27</a:t>
            </a:r>
            <a:r>
              <a:rPr kumimoji="1" lang="ja-JP" altLang="en-US" sz="900" b="1">
                <a:solidFill>
                  <a:schemeClr val="bg1"/>
                </a:solidFill>
                <a:latin typeface="+mn-ea"/>
              </a:rPr>
              <a:t>インチ相当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5024C557-1C51-7E5D-1DAE-EA72AF626BD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068" r="50000"/>
          <a:stretch>
            <a:fillRect/>
          </a:stretch>
        </p:blipFill>
        <p:spPr>
          <a:xfrm>
            <a:off x="4371102" y="6010612"/>
            <a:ext cx="381600" cy="484729"/>
          </a:xfrm>
          <a:prstGeom prst="rect">
            <a:avLst/>
          </a:prstGeom>
        </p:spPr>
      </p:pic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B4C6D629-6D26-A9E9-717B-EF4FF6F8148D}"/>
              </a:ext>
            </a:extLst>
          </p:cNvPr>
          <p:cNvCxnSpPr>
            <a:cxnSpLocks/>
          </p:cNvCxnSpPr>
          <p:nvPr/>
        </p:nvCxnSpPr>
        <p:spPr>
          <a:xfrm>
            <a:off x="4423014" y="4122906"/>
            <a:ext cx="2491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08F11C3-0F32-36B2-94E8-319962F7CD47}"/>
              </a:ext>
            </a:extLst>
          </p:cNvPr>
          <p:cNvSpPr txBox="1"/>
          <p:nvPr/>
        </p:nvSpPr>
        <p:spPr>
          <a:xfrm>
            <a:off x="4423015" y="4148357"/>
            <a:ext cx="2509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>
                <a:latin typeface="+mn-ea"/>
              </a:rPr>
              <a:t>700</a:t>
            </a:r>
            <a:r>
              <a:rPr kumimoji="1" lang="ja-JP" altLang="en-US" sz="1050" b="1">
                <a:latin typeface="+mn-ea"/>
              </a:rPr>
              <a:t>ｃ外装</a:t>
            </a:r>
            <a:r>
              <a:rPr kumimoji="1" lang="ja-JP" altLang="en-US" sz="1600" b="1">
                <a:latin typeface="+mn-ea"/>
              </a:rPr>
              <a:t>６段 クロスバイク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73D1876-9155-02DC-0726-F68920385997}"/>
              </a:ext>
            </a:extLst>
          </p:cNvPr>
          <p:cNvSpPr txBox="1"/>
          <p:nvPr/>
        </p:nvSpPr>
        <p:spPr>
          <a:xfrm>
            <a:off x="4507785" y="3936581"/>
            <a:ext cx="1584232" cy="1440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>
                <a:solidFill>
                  <a:prstClr val="black"/>
                </a:solidFill>
                <a:latin typeface="+mn-ea"/>
              </a:rPr>
              <a:t>外装</a:t>
            </a:r>
            <a:r>
              <a:rPr kumimoji="1" lang="en-US" altLang="ja-JP" sz="1200">
                <a:solidFill>
                  <a:prstClr val="black"/>
                </a:solidFill>
                <a:latin typeface="+mn-ea"/>
              </a:rPr>
              <a:t>6</a:t>
            </a:r>
            <a:r>
              <a:rPr kumimoji="1" lang="ja-JP" altLang="en-US" sz="1200">
                <a:solidFill>
                  <a:prstClr val="black"/>
                </a:solidFill>
                <a:latin typeface="+mn-ea"/>
              </a:rPr>
              <a:t>段変速、グリップシフター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266FC341-BF55-FCE1-1AE8-EE260980BD9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314" r="68341"/>
          <a:stretch>
            <a:fillRect/>
          </a:stretch>
        </p:blipFill>
        <p:spPr>
          <a:xfrm>
            <a:off x="4002163" y="6469838"/>
            <a:ext cx="373829" cy="481153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3A394563-3992-8490-8139-F39B494A1A8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48" b="51488"/>
          <a:stretch>
            <a:fillRect/>
          </a:stretch>
        </p:blipFill>
        <p:spPr>
          <a:xfrm>
            <a:off x="3985546" y="6046975"/>
            <a:ext cx="388865" cy="436010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A916575-DE8F-036D-F1E7-376DA103EDD8}"/>
              </a:ext>
            </a:extLst>
          </p:cNvPr>
          <p:cNvSpPr txBox="1"/>
          <p:nvPr/>
        </p:nvSpPr>
        <p:spPr>
          <a:xfrm>
            <a:off x="5233025" y="3126944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>
                <a:solidFill>
                  <a:srgbClr val="FF0000"/>
                </a:solidFill>
              </a:rPr>
              <a:t>\ </a:t>
            </a:r>
            <a:r>
              <a:rPr kumimoji="1" lang="en-US" altLang="ja-JP" sz="2400" b="1">
                <a:solidFill>
                  <a:srgbClr val="FF0000"/>
                </a:solidFill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32,700</a:t>
            </a:r>
            <a:r>
              <a:rPr kumimoji="1" lang="en-US" altLang="ja-JP" sz="1000">
                <a:latin typeface="+mn-ea"/>
              </a:rPr>
              <a:t> (</a:t>
            </a:r>
            <a:r>
              <a:rPr kumimoji="1" lang="ja-JP" altLang="en-US" sz="1000">
                <a:latin typeface="+mn-ea"/>
              </a:rPr>
              <a:t>税込</a:t>
            </a:r>
            <a:r>
              <a:rPr kumimoji="1" lang="en-US" altLang="ja-JP" sz="1000">
                <a:latin typeface="+mn-ea"/>
              </a:rPr>
              <a:t>)</a:t>
            </a:r>
            <a:endParaRPr kumimoji="1" lang="ja-JP" altLang="en-US" sz="1600">
              <a:latin typeface="+mn-ea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DC7C1FD3-732C-8872-DBC7-C6B2C9B962A5}"/>
              </a:ext>
            </a:extLst>
          </p:cNvPr>
          <p:cNvSpPr/>
          <p:nvPr/>
        </p:nvSpPr>
        <p:spPr>
          <a:xfrm>
            <a:off x="2013073" y="3208359"/>
            <a:ext cx="1170000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B737EE1-993C-87D3-EE96-545B7BAC1DD0}"/>
              </a:ext>
            </a:extLst>
          </p:cNvPr>
          <p:cNvSpPr txBox="1"/>
          <p:nvPr/>
        </p:nvSpPr>
        <p:spPr>
          <a:xfrm>
            <a:off x="1955924" y="3172041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>
                <a:solidFill>
                  <a:schemeClr val="bg1"/>
                </a:solidFill>
              </a:rPr>
              <a:t>\ </a:t>
            </a:r>
            <a:r>
              <a:rPr kumimoji="1" lang="en-US" altLang="ja-JP" sz="2400" b="1">
                <a:solidFill>
                  <a:schemeClr val="bg1"/>
                </a:solidFill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31,900</a:t>
            </a:r>
            <a:r>
              <a:rPr kumimoji="1" lang="en-US" altLang="ja-JP" sz="100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000">
                <a:latin typeface="+mn-ea"/>
              </a:rPr>
              <a:t>(</a:t>
            </a:r>
            <a:r>
              <a:rPr kumimoji="1" lang="ja-JP" altLang="en-US" sz="1000">
                <a:latin typeface="+mn-ea"/>
              </a:rPr>
              <a:t>税込</a:t>
            </a:r>
            <a:r>
              <a:rPr kumimoji="1" lang="en-US" altLang="ja-JP" sz="1000">
                <a:latin typeface="+mn-ea"/>
              </a:rPr>
              <a:t>)</a:t>
            </a:r>
            <a:endParaRPr kumimoji="1" lang="ja-JP" altLang="en-US" sz="1600">
              <a:latin typeface="+mn-ea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7A7CDE8C-1FC2-0D91-AC18-84418A54A99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05" y="2255698"/>
            <a:ext cx="550993" cy="36374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E9556E5-0823-AC12-28A9-8E4C6E765870}"/>
              </a:ext>
            </a:extLst>
          </p:cNvPr>
          <p:cNvSpPr txBox="1"/>
          <p:nvPr/>
        </p:nvSpPr>
        <p:spPr>
          <a:xfrm>
            <a:off x="1415626" y="2259208"/>
            <a:ext cx="107722" cy="359073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r>
              <a:rPr kumimoji="1" lang="ja-JP" altLang="en-US" sz="700"/>
              <a:t>外装６段</a:t>
            </a:r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5149A013-28E3-C7A5-AF0F-C48B6575CAA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926" y="5596765"/>
            <a:ext cx="550993" cy="36374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D94E26CC-A3E5-5F77-7A34-A7B681764BC9}"/>
              </a:ext>
            </a:extLst>
          </p:cNvPr>
          <p:cNvSpPr txBox="1"/>
          <p:nvPr/>
        </p:nvSpPr>
        <p:spPr>
          <a:xfrm>
            <a:off x="4844247" y="5600275"/>
            <a:ext cx="107722" cy="359073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r>
              <a:rPr kumimoji="1" lang="ja-JP" altLang="en-US" sz="700"/>
              <a:t>外装６段</a:t>
            </a:r>
          </a:p>
        </p:txBody>
      </p:sp>
      <p:pic>
        <p:nvPicPr>
          <p:cNvPr id="16" name="図 15" descr="自転車に乗っ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6DEFE9BD-3E97-3028-CB65-9CDFB21A450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17" y="4514532"/>
            <a:ext cx="1372485" cy="799091"/>
          </a:xfrm>
          <a:prstGeom prst="rect">
            <a:avLst/>
          </a:prstGeom>
        </p:spPr>
      </p:pic>
      <p:pic>
        <p:nvPicPr>
          <p:cNvPr id="22" name="図 21" descr="自転車の車輪&#10;&#10;AI 生成コンテンツは誤りを含む可能性があります。">
            <a:extLst>
              <a:ext uri="{FF2B5EF4-FFF2-40B4-BE49-F238E27FC236}">
                <a16:creationId xmlns:a16="http://schemas.microsoft.com/office/drawing/2014/main" id="{B2808BCE-99EE-1BA1-D6DE-E32CD347668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92" y="4783069"/>
            <a:ext cx="1693813" cy="10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59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83fc4f-dabe-4599-8926-1bff27fcddd8" xsi:nil="true"/>
    <lcf76f155ced4ddcb4097134ff3c332f xmlns="436beeb8-f9dd-4d2e-9bcc-c207b6700d4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8E4AABA922ACD478F4AF80780CE4B51" ma:contentTypeVersion="16" ma:contentTypeDescription="新しいドキュメントを作成します。" ma:contentTypeScope="" ma:versionID="50297aafe77e660025da1eec684ca97f">
  <xsd:schema xmlns:xsd="http://www.w3.org/2001/XMLSchema" xmlns:xs="http://www.w3.org/2001/XMLSchema" xmlns:p="http://schemas.microsoft.com/office/2006/metadata/properties" xmlns:ns2="2783fc4f-dabe-4599-8926-1bff27fcddd8" xmlns:ns3="436beeb8-f9dd-4d2e-9bcc-c207b6700d41" targetNamespace="http://schemas.microsoft.com/office/2006/metadata/properties" ma:root="true" ma:fieldsID="871077c06ba7a2ff35f2b64b56f33b62" ns2:_="" ns3:_="">
    <xsd:import namespace="2783fc4f-dabe-4599-8926-1bff27fcddd8"/>
    <xsd:import namespace="436beeb8-f9dd-4d2e-9bcc-c207b6700d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3fc4f-dabe-4599-8926-1bff27fcdd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b093d9c-daad-4099-b69d-67c85d20a566}" ma:internalName="TaxCatchAll" ma:showField="CatchAllData" ma:web="2783fc4f-dabe-4599-8926-1bff27fcdd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beeb8-f9dd-4d2e-9bcc-c207b6700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c062685a-0680-491d-b45e-f1a4832ed3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C0D96F-D16C-49DA-B325-13E4E9FEE09B}">
  <ds:schemaRefs>
    <ds:schemaRef ds:uri="2783fc4f-dabe-4599-8926-1bff27fcddd8"/>
    <ds:schemaRef ds:uri="436beeb8-f9dd-4d2e-9bcc-c207b6700d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630F1E-674F-47E6-83F4-74F4DDEA3A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CE31AD-A949-4D42-8CF8-9C6E8884DADC}">
  <ds:schemaRefs>
    <ds:schemaRef ds:uri="2783fc4f-dabe-4599-8926-1bff27fcddd8"/>
    <ds:schemaRef ds:uri="436beeb8-f9dd-4d2e-9bcc-c207b6700d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618</Words>
  <Application>Microsoft Office PowerPoint</Application>
  <PresentationFormat>Custom</PresentationFormat>
  <Paragraphs>174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テーマ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自転車カタログ2025</dc:title>
  <dc:creator>Shinichi HIRASAWA</dc:creator>
  <cp:lastModifiedBy>吉谷 裕哉</cp:lastModifiedBy>
  <cp:revision>6</cp:revision>
  <cp:lastPrinted>2024-12-16T04:44:15Z</cp:lastPrinted>
  <dcterms:created xsi:type="dcterms:W3CDTF">2021-01-04T01:18:19Z</dcterms:created>
  <dcterms:modified xsi:type="dcterms:W3CDTF">2025-11-27T00:02:16Z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0x010100B8E4AABA922ACD478F4AF80780CE4B51</vt:lpwstr>
  </property>
  <property fmtid="{D5CDD505-2E9C-101B-9397-08002B2CF9AE}" pid="3" name="MediaServiceImageTags">
    <vt:lpwstr/>
  </property>
</Properties>
</file>