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DE8"/>
    <a:srgbClr val="FFF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99"/>
    <p:restoredTop sz="94648"/>
  </p:normalViewPr>
  <p:slideViewPr>
    <p:cSldViewPr snapToGrid="0" snapToObjects="1">
      <p:cViewPr>
        <p:scale>
          <a:sx n="70" d="100"/>
          <a:sy n="70" d="100"/>
        </p:scale>
        <p:origin x="3344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E2C8-515F-174F-8934-590ABFD5A12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07D0-96B7-CE46-98A2-DF6DB69BF6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762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E2C8-515F-174F-8934-590ABFD5A12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07D0-96B7-CE46-98A2-DF6DB69BF6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8484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E2C8-515F-174F-8934-590ABFD5A12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07D0-96B7-CE46-98A2-DF6DB69BF6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669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E2C8-515F-174F-8934-590ABFD5A12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07D0-96B7-CE46-98A2-DF6DB69BF6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804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E2C8-515F-174F-8934-590ABFD5A12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07D0-96B7-CE46-98A2-DF6DB69BF6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0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E2C8-515F-174F-8934-590ABFD5A12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07D0-96B7-CE46-98A2-DF6DB69BF6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70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E2C8-515F-174F-8934-590ABFD5A12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07D0-96B7-CE46-98A2-DF6DB69BF6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762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E2C8-515F-174F-8934-590ABFD5A12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07D0-96B7-CE46-98A2-DF6DB69BF6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241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E2C8-515F-174F-8934-590ABFD5A12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07D0-96B7-CE46-98A2-DF6DB69BF6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014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E2C8-515F-174F-8934-590ABFD5A12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07D0-96B7-CE46-98A2-DF6DB69BF6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992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E2C8-515F-174F-8934-590ABFD5A12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07D0-96B7-CE46-98A2-DF6DB69BF6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975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EE2C8-515F-174F-8934-590ABFD5A128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D07D0-96B7-CE46-98A2-DF6DB69BF6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680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ower-up-kyosai@univ.coop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6160E5-7724-974E-BE56-DBABD59EDE2C}"/>
              </a:ext>
            </a:extLst>
          </p:cNvPr>
          <p:cNvSpPr txBox="1"/>
          <p:nvPr/>
        </p:nvSpPr>
        <p:spPr>
          <a:xfrm>
            <a:off x="300790" y="1187915"/>
            <a:ext cx="8436704" cy="1661993"/>
          </a:xfrm>
          <a:prstGeom prst="rect">
            <a:avLst/>
          </a:prstGeom>
          <a:noFill/>
          <a:ln>
            <a:noFill/>
            <a:prstDash val="lg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>
                <a:latin typeface="+mn-ea"/>
              </a:rPr>
              <a:t>実施日</a:t>
            </a:r>
            <a:r>
              <a:rPr kumimoji="1" lang="en-US" altLang="ja-JP" sz="1200" b="1" dirty="0">
                <a:latin typeface="+mn-ea"/>
              </a:rPr>
              <a:t>/</a:t>
            </a:r>
            <a:r>
              <a:rPr kumimoji="1" lang="ja-JP" altLang="en-US" sz="1200" b="1">
                <a:latin typeface="+mn-ea"/>
              </a:rPr>
              <a:t>掲載日：</a:t>
            </a:r>
            <a:r>
              <a:rPr kumimoji="1" lang="ja-JP" altLang="en-US" sz="1200">
                <a:latin typeface="+mn-ea"/>
              </a:rPr>
              <a:t>○月○日</a:t>
            </a:r>
            <a:r>
              <a:rPr kumimoji="1" lang="en-US" altLang="ja-JP" sz="1200" dirty="0">
                <a:latin typeface="+mn-ea"/>
              </a:rPr>
              <a:t>〜</a:t>
            </a:r>
            <a:r>
              <a:rPr kumimoji="1" lang="ja-JP" altLang="en-US" sz="1200">
                <a:latin typeface="+mn-ea"/>
              </a:rPr>
              <a:t> ○月○日　　　</a:t>
            </a:r>
            <a:endParaRPr kumimoji="1" lang="en-US" altLang="ja-JP" sz="1200" dirty="0">
              <a:latin typeface="+mn-ea"/>
            </a:endParaRPr>
          </a:p>
          <a:p>
            <a:r>
              <a:rPr kumimoji="1" lang="ja-JP" altLang="en-US" sz="1200" b="1">
                <a:latin typeface="+mn-ea"/>
              </a:rPr>
              <a:t>概要：</a:t>
            </a:r>
            <a:r>
              <a:rPr kumimoji="1" lang="en-US" altLang="ja-JP" sz="1200" dirty="0">
                <a:latin typeface="+mn-ea"/>
              </a:rPr>
              <a:t>(</a:t>
            </a:r>
            <a:r>
              <a:rPr kumimoji="1" lang="ja-JP" altLang="en-US" sz="1200">
                <a:latin typeface="+mn-ea"/>
              </a:rPr>
              <a:t>例</a:t>
            </a:r>
            <a:r>
              <a:rPr kumimoji="1" lang="en-US" altLang="ja-JP" sz="1200" dirty="0">
                <a:latin typeface="+mn-ea"/>
              </a:rPr>
              <a:t>)</a:t>
            </a:r>
            <a:r>
              <a:rPr kumimoji="1" lang="ja-JP" altLang="en-US" sz="1200">
                <a:latin typeface="+mn-ea"/>
              </a:rPr>
              <a:t>〇〇食堂に共済ボードを設置した。　</a:t>
            </a:r>
            <a:endParaRPr kumimoji="1" lang="en-US" altLang="ja-JP" sz="12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200" b="1">
                <a:latin typeface="+mn-ea"/>
              </a:rPr>
              <a:t>＜取り組みの背景</a:t>
            </a:r>
            <a:r>
              <a:rPr kumimoji="1" lang="ja-JP" altLang="en-US" sz="1200" b="1" dirty="0">
                <a:latin typeface="+mn-ea"/>
              </a:rPr>
              <a:t>＞</a:t>
            </a:r>
            <a:br>
              <a:rPr kumimoji="1" lang="en-US" altLang="ja-JP" sz="1200" dirty="0">
                <a:latin typeface="+mn-ea"/>
              </a:rPr>
            </a:br>
            <a:r>
              <a:rPr kumimoji="1" lang="ja-JP" altLang="en-US" sz="1200">
                <a:latin typeface="+mn-ea"/>
              </a:rPr>
              <a:t>・</a:t>
            </a:r>
            <a:br>
              <a:rPr kumimoji="1" lang="en-US" altLang="ja-JP" sz="1200" dirty="0">
                <a:latin typeface="+mn-ea"/>
              </a:rPr>
            </a:br>
            <a:r>
              <a:rPr kumimoji="1" lang="ja-JP" altLang="en-US" sz="1200" b="1">
                <a:latin typeface="+mn-ea"/>
              </a:rPr>
              <a:t>＜取り組みの目的</a:t>
            </a:r>
            <a:r>
              <a:rPr kumimoji="1" lang="ja-JP" altLang="en-US" sz="1200" b="1" dirty="0">
                <a:latin typeface="+mn-ea"/>
              </a:rPr>
              <a:t>＞</a:t>
            </a:r>
            <a:endParaRPr kumimoji="1" lang="en-US" altLang="ja-JP" sz="1200" b="1" dirty="0">
              <a:latin typeface="+mn-ea"/>
            </a:endParaRPr>
          </a:p>
          <a:p>
            <a:r>
              <a:rPr kumimoji="1" lang="ja-JP" altLang="en-US" sz="1200">
                <a:latin typeface="+mn-ea"/>
              </a:rPr>
              <a:t>・</a:t>
            </a:r>
            <a:endParaRPr kumimoji="1" lang="en-US" altLang="ja-JP" sz="1200" dirty="0">
              <a:latin typeface="+mn-ea"/>
            </a:endParaRPr>
          </a:p>
          <a:p>
            <a:endParaRPr kumimoji="1" lang="en-US" altLang="ja-JP" sz="1200" dirty="0">
              <a:latin typeface="+mn-ea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DE1D50B-719F-DF4E-848A-E68F443C3AD4}"/>
              </a:ext>
            </a:extLst>
          </p:cNvPr>
          <p:cNvSpPr txBox="1"/>
          <p:nvPr/>
        </p:nvSpPr>
        <p:spPr>
          <a:xfrm>
            <a:off x="300790" y="3158865"/>
            <a:ext cx="8436704" cy="1015663"/>
          </a:xfrm>
          <a:prstGeom prst="rect">
            <a:avLst/>
          </a:prstGeom>
          <a:noFill/>
          <a:ln>
            <a:noFill/>
            <a:prstDash val="lgDash"/>
          </a:ln>
        </p:spPr>
        <p:txBody>
          <a:bodyPr wrap="square" rtlCol="0">
            <a:spAutoFit/>
          </a:bodyPr>
          <a:lstStyle/>
          <a:p>
            <a:r>
              <a:rPr lang="ja-JP" altLang="en-US" sz="1200">
                <a:latin typeface="+mn-ea"/>
              </a:rPr>
              <a:t>ああああああああああああ</a:t>
            </a:r>
            <a:endParaRPr lang="en-US" altLang="ja-JP" sz="1200" dirty="0">
              <a:latin typeface="+mn-ea"/>
            </a:endParaRPr>
          </a:p>
          <a:p>
            <a:endParaRPr kumimoji="1" lang="en-US" altLang="ja-JP" sz="1200" dirty="0">
              <a:latin typeface="+mn-ea"/>
            </a:endParaRPr>
          </a:p>
          <a:p>
            <a:endParaRPr lang="en-US" altLang="ja-JP" sz="1200" dirty="0">
              <a:latin typeface="+mn-ea"/>
            </a:endParaRPr>
          </a:p>
          <a:p>
            <a:endParaRPr lang="en-US" altLang="ja-JP" sz="1200" dirty="0">
              <a:latin typeface="+mn-ea"/>
            </a:endParaRPr>
          </a:p>
          <a:p>
            <a:endParaRPr kumimoji="1" lang="en-US" altLang="ja-JP" sz="1200" dirty="0">
              <a:latin typeface="+mn-ea"/>
            </a:endParaRPr>
          </a:p>
        </p:txBody>
      </p:sp>
      <p:sp>
        <p:nvSpPr>
          <p:cNvPr id="20" name="フッター プレースホルダー 2">
            <a:extLst>
              <a:ext uri="{FF2B5EF4-FFF2-40B4-BE49-F238E27FC236}">
                <a16:creationId xmlns:a16="http://schemas.microsoft.com/office/drawing/2014/main" id="{AFB9F586-C654-7441-A736-DE551DCDC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20584"/>
            <a:ext cx="9905999" cy="365125"/>
          </a:xfrm>
        </p:spPr>
        <p:txBody>
          <a:bodyPr/>
          <a:lstStyle/>
          <a:p>
            <a:pPr algn="l"/>
            <a:r>
              <a:rPr kumimoji="1" lang="ja-JP" altLang="en-US" sz="1100"/>
              <a:t>締め切り　</a:t>
            </a:r>
            <a:r>
              <a:rPr kumimoji="1" lang="en-US" altLang="ja-JP" sz="1100" dirty="0"/>
              <a:t>7</a:t>
            </a:r>
            <a:r>
              <a:rPr kumimoji="1" lang="ja-JP" altLang="en-US" sz="1100"/>
              <a:t>月</a:t>
            </a:r>
            <a:r>
              <a:rPr kumimoji="1" lang="en-US" altLang="ja-JP" sz="1100" dirty="0"/>
              <a:t>31</a:t>
            </a:r>
            <a:r>
              <a:rPr kumimoji="1" lang="ja-JP" altLang="en-US" sz="1100"/>
              <a:t>日</a:t>
            </a:r>
            <a:r>
              <a:rPr kumimoji="1" lang="en-US" altLang="ja-JP" sz="1100" dirty="0"/>
              <a:t>(</a:t>
            </a:r>
            <a:r>
              <a:rPr kumimoji="1" lang="ja-JP" altLang="en-US" sz="1100"/>
              <a:t>日</a:t>
            </a:r>
            <a:r>
              <a:rPr kumimoji="1" lang="en-US" altLang="ja-JP" sz="1100" dirty="0"/>
              <a:t>) </a:t>
            </a:r>
            <a:r>
              <a:rPr kumimoji="1" lang="ja-JP" altLang="en-US" sz="1100"/>
              <a:t>　提出先：パワーアップ共済内局（</a:t>
            </a:r>
            <a:r>
              <a:rPr kumimoji="1" lang="en" altLang="ja-JP" sz="1100" dirty="0">
                <a:hlinkClick r:id="rId3"/>
              </a:rPr>
              <a:t>power-up-kyosai@univ.coop</a:t>
            </a:r>
            <a:r>
              <a:rPr kumimoji="1" lang="ja-JP" altLang="en" sz="1100"/>
              <a:t>） </a:t>
            </a:r>
            <a:r>
              <a:rPr kumimoji="1" lang="ja-JP" altLang="en-US" sz="1100"/>
              <a:t>専務確認</a:t>
            </a:r>
            <a:r>
              <a:rPr kumimoji="1" lang="en-US" altLang="ja-JP" sz="1100" dirty="0"/>
              <a:t>(</a:t>
            </a:r>
            <a:r>
              <a:rPr kumimoji="1" lang="ja-JP" altLang="en-US" sz="1100"/>
              <a:t>済・未</a:t>
            </a:r>
            <a:r>
              <a:rPr kumimoji="1" lang="en-US" altLang="ja-JP" sz="1100" dirty="0"/>
              <a:t>)</a:t>
            </a:r>
            <a:endParaRPr kumimoji="1" lang="ja-JP" altLang="en-US" sz="110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B96C277-F255-6C48-830B-877BD05BC698}"/>
              </a:ext>
            </a:extLst>
          </p:cNvPr>
          <p:cNvSpPr/>
          <p:nvPr/>
        </p:nvSpPr>
        <p:spPr>
          <a:xfrm>
            <a:off x="-2622883" y="-1"/>
            <a:ext cx="2490536" cy="3043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【</a:t>
            </a:r>
            <a:r>
              <a:rPr kumimoji="1" lang="ja-JP" altLang="en-US" sz="1400" b="1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必読：はじめに</a:t>
            </a:r>
            <a:r>
              <a:rPr kumimoji="1" lang="en-US" altLang="ja-JP" sz="1400" b="1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】</a:t>
            </a:r>
          </a:p>
          <a:p>
            <a:pPr algn="ctr"/>
            <a:endParaRPr kumimoji="1"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b="1">
                <a:solidFill>
                  <a:schemeClr val="tx1"/>
                </a:solidFill>
              </a:rPr>
              <a:t>共済活動コンテストへの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b="1">
                <a:solidFill>
                  <a:schemeClr val="tx1"/>
                </a:solidFill>
              </a:rPr>
              <a:t>エントリー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b="1">
                <a:solidFill>
                  <a:schemeClr val="tx1"/>
                </a:solidFill>
              </a:rPr>
              <a:t>ありがとうございます！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algn="ctr"/>
            <a:endParaRPr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200" b="1" dirty="0">
                <a:solidFill>
                  <a:schemeClr val="tx1"/>
                </a:solidFill>
              </a:rPr>
              <a:t>FM</a:t>
            </a:r>
            <a:r>
              <a:rPr kumimoji="1" lang="ja-JP" altLang="en-US" sz="1200" b="1">
                <a:solidFill>
                  <a:schemeClr val="tx1"/>
                </a:solidFill>
              </a:rPr>
              <a:t>の</a:t>
            </a:r>
            <a:r>
              <a:rPr kumimoji="1" lang="ja-JP" altLang="en-US" sz="1200" b="1">
                <a:solidFill>
                  <a:schemeClr val="accent2">
                    <a:lumMod val="50000"/>
                  </a:schemeClr>
                </a:solidFill>
              </a:rPr>
              <a:t>書き方詳細は</a:t>
            </a:r>
            <a:endParaRPr kumimoji="1" lang="en-US" altLang="ja-JP" sz="12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1200" b="1">
                <a:solidFill>
                  <a:schemeClr val="accent2">
                    <a:lumMod val="50000"/>
                  </a:schemeClr>
                </a:solidFill>
              </a:rPr>
              <a:t>枠外に吹き出し</a:t>
            </a:r>
            <a:r>
              <a:rPr kumimoji="1" lang="ja-JP" altLang="en-US" sz="1200" b="1">
                <a:solidFill>
                  <a:schemeClr val="tx1"/>
                </a:solidFill>
              </a:rPr>
              <a:t>で記していますので参考にしてください。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algn="ctr"/>
            <a:endParaRPr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b="1">
                <a:solidFill>
                  <a:schemeClr val="tx1"/>
                </a:solidFill>
              </a:rPr>
              <a:t>また、お手数ですが、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200" b="1">
                <a:solidFill>
                  <a:schemeClr val="tx1"/>
                </a:solidFill>
              </a:rPr>
              <a:t>提出の際には、こちらの説明文等案内が書かれた</a:t>
            </a:r>
            <a:r>
              <a:rPr lang="ja-JP" altLang="en-US" sz="1200" b="1">
                <a:solidFill>
                  <a:srgbClr val="FF0000"/>
                </a:solidFill>
              </a:rPr>
              <a:t>枠を全て消した上でご提出</a:t>
            </a:r>
            <a:r>
              <a:rPr lang="ja-JP" altLang="en-US" sz="1200" b="1">
                <a:solidFill>
                  <a:schemeClr val="tx1"/>
                </a:solidFill>
              </a:rPr>
              <a:t>していただくよう、ご協力よろしくお願いいたします。</a:t>
            </a:r>
            <a:endParaRPr kumimoji="1" lang="ja-JP" altLang="en-US" sz="1200" b="1">
              <a:solidFill>
                <a:schemeClr val="tx1"/>
              </a:solidFill>
            </a:endParaRPr>
          </a:p>
        </p:txBody>
      </p:sp>
      <p:sp>
        <p:nvSpPr>
          <p:cNvPr id="22" name="四角形吹き出し 21">
            <a:extLst>
              <a:ext uri="{FF2B5EF4-FFF2-40B4-BE49-F238E27FC236}">
                <a16:creationId xmlns:a16="http://schemas.microsoft.com/office/drawing/2014/main" id="{9F21C26C-D386-FE46-82A5-ED30ED2621BF}"/>
              </a:ext>
            </a:extLst>
          </p:cNvPr>
          <p:cNvSpPr/>
          <p:nvPr/>
        </p:nvSpPr>
        <p:spPr>
          <a:xfrm>
            <a:off x="9613231" y="-433137"/>
            <a:ext cx="3224463" cy="1278993"/>
          </a:xfrm>
          <a:prstGeom prst="wedgeRectCallout">
            <a:avLst>
              <a:gd name="adj1" fmla="val -69804"/>
              <a:gd name="adj2" fmla="val 20561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【</a:t>
            </a:r>
            <a:r>
              <a:rPr kumimoji="1" lang="ja-JP" altLang="en-US" sz="1400" b="1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大学生協名・取り組み名</a:t>
            </a:r>
            <a:r>
              <a:rPr kumimoji="1" lang="en-US" altLang="ja-JP" sz="1400" b="1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】</a:t>
            </a:r>
          </a:p>
          <a:p>
            <a:endParaRPr lang="en-US" altLang="ja-JP" sz="800" b="1" dirty="0">
              <a:solidFill>
                <a:schemeClr val="tx1"/>
              </a:solidFill>
            </a:endParaRPr>
          </a:p>
          <a:p>
            <a:r>
              <a:rPr lang="ja-JP" altLang="en-US" sz="1200" b="1">
                <a:solidFill>
                  <a:schemeClr val="tx1"/>
                </a:solidFill>
              </a:rPr>
              <a:t>こちらの欄には、大学生協名</a:t>
            </a:r>
            <a:r>
              <a:rPr lang="en-US" altLang="ja-JP" sz="1200" b="1" dirty="0">
                <a:solidFill>
                  <a:schemeClr val="tx1"/>
                </a:solidFill>
              </a:rPr>
              <a:t>(</a:t>
            </a:r>
            <a:r>
              <a:rPr lang="ja-JP" altLang="en-US" sz="1200" b="1">
                <a:solidFill>
                  <a:schemeClr val="tx1"/>
                </a:solidFill>
              </a:rPr>
              <a:t>キャンパス名</a:t>
            </a:r>
            <a:r>
              <a:rPr lang="en-US" altLang="ja-JP" sz="1200" b="1" dirty="0">
                <a:solidFill>
                  <a:schemeClr val="tx1"/>
                </a:solidFill>
              </a:rPr>
              <a:t>)</a:t>
            </a:r>
            <a:r>
              <a:rPr lang="ja-JP" altLang="en-US" sz="1200" b="1">
                <a:solidFill>
                  <a:schemeClr val="tx1"/>
                </a:solidFill>
              </a:rPr>
              <a:t>と、と仕組みの名前を、テキストボックスを編集してお書きください。</a:t>
            </a:r>
            <a:endParaRPr kumimoji="1" lang="ja-JP" altLang="en-US" sz="1200" b="1">
              <a:solidFill>
                <a:schemeClr val="tx1"/>
              </a:solidFill>
            </a:endParaRPr>
          </a:p>
        </p:txBody>
      </p:sp>
      <p:sp>
        <p:nvSpPr>
          <p:cNvPr id="23" name="四角形吹き出し 22">
            <a:extLst>
              <a:ext uri="{FF2B5EF4-FFF2-40B4-BE49-F238E27FC236}">
                <a16:creationId xmlns:a16="http://schemas.microsoft.com/office/drawing/2014/main" id="{AF2C5560-0960-E749-80AA-821F13953B45}"/>
              </a:ext>
            </a:extLst>
          </p:cNvPr>
          <p:cNvSpPr/>
          <p:nvPr/>
        </p:nvSpPr>
        <p:spPr>
          <a:xfrm>
            <a:off x="9613231" y="926978"/>
            <a:ext cx="3224464" cy="2035892"/>
          </a:xfrm>
          <a:prstGeom prst="wedgeRectCallout">
            <a:avLst>
              <a:gd name="adj1" fmla="val -77211"/>
              <a:gd name="adj2" fmla="val 10213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【</a:t>
            </a:r>
            <a:r>
              <a:rPr kumimoji="1" lang="ja-JP" altLang="en-US" sz="1400" b="1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取り組みの実施概要と背景・目的</a:t>
            </a:r>
            <a:r>
              <a:rPr kumimoji="1" lang="en-US" altLang="ja-JP" sz="1400" b="1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】</a:t>
            </a:r>
          </a:p>
          <a:p>
            <a:endParaRPr lang="en-US" altLang="ja-JP" sz="800" b="1" dirty="0">
              <a:solidFill>
                <a:schemeClr val="tx1"/>
              </a:solidFill>
            </a:endParaRPr>
          </a:p>
          <a:p>
            <a:r>
              <a:rPr lang="ja-JP" altLang="en-US" sz="1200" b="1">
                <a:solidFill>
                  <a:schemeClr val="tx1"/>
                </a:solidFill>
              </a:rPr>
              <a:t>こちらの欄には、「実施日</a:t>
            </a:r>
            <a:r>
              <a:rPr lang="en-US" altLang="ja-JP" sz="1200" b="1" dirty="0">
                <a:solidFill>
                  <a:schemeClr val="tx1"/>
                </a:solidFill>
              </a:rPr>
              <a:t>/</a:t>
            </a:r>
            <a:r>
              <a:rPr lang="ja-JP" altLang="en-US" sz="1200" b="1">
                <a:solidFill>
                  <a:schemeClr val="tx1"/>
                </a:solidFill>
              </a:rPr>
              <a:t>掲載日」と簡単な「取り組み概要」、「取り組みの背景」「取り組みの目的」をお書きください。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endParaRPr lang="en-US" altLang="ja-JP" sz="800" b="1" dirty="0">
              <a:solidFill>
                <a:schemeClr val="tx1"/>
              </a:solidFill>
            </a:endParaRPr>
          </a:p>
          <a:p>
            <a:r>
              <a:rPr lang="en-US" altLang="ja-JP" sz="1100" b="1" dirty="0">
                <a:solidFill>
                  <a:schemeClr val="accent2">
                    <a:lumMod val="50000"/>
                  </a:schemeClr>
                </a:solidFill>
              </a:rPr>
              <a:t>※</a:t>
            </a:r>
            <a:r>
              <a:rPr lang="ja-JP" altLang="en-US" sz="1100" b="1">
                <a:solidFill>
                  <a:schemeClr val="accent2">
                    <a:lumMod val="50000"/>
                  </a:schemeClr>
                </a:solidFill>
              </a:rPr>
              <a:t>記入は、すでに置かれているテキストボックスにお書きください。</a:t>
            </a:r>
            <a:endParaRPr lang="en-US" altLang="ja-JP" sz="11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altLang="ja-JP" sz="1100" b="1" dirty="0">
                <a:solidFill>
                  <a:schemeClr val="accent2">
                    <a:lumMod val="50000"/>
                  </a:schemeClr>
                </a:solidFill>
              </a:rPr>
              <a:t>※</a:t>
            </a:r>
            <a:r>
              <a:rPr lang="ja-JP" altLang="en-US" sz="1100" b="1">
                <a:solidFill>
                  <a:schemeClr val="accent2">
                    <a:lumMod val="50000"/>
                  </a:schemeClr>
                </a:solidFill>
              </a:rPr>
              <a:t>枠の大きさが固定されていますので、枠をはみ出るようであれば、文字数や文字サイズ等の調整をお願いいたします。</a:t>
            </a:r>
            <a:endParaRPr lang="en-US" altLang="ja-JP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7" name="四角形吹き出し 26">
            <a:extLst>
              <a:ext uri="{FF2B5EF4-FFF2-40B4-BE49-F238E27FC236}">
                <a16:creationId xmlns:a16="http://schemas.microsoft.com/office/drawing/2014/main" id="{7FBDD7DE-9E8F-7F47-B4DF-87BB1CB43D1D}"/>
              </a:ext>
            </a:extLst>
          </p:cNvPr>
          <p:cNvSpPr/>
          <p:nvPr/>
        </p:nvSpPr>
        <p:spPr>
          <a:xfrm>
            <a:off x="9612605" y="3043989"/>
            <a:ext cx="3225090" cy="1925053"/>
          </a:xfrm>
          <a:prstGeom prst="wedgeRectCallout">
            <a:avLst>
              <a:gd name="adj1" fmla="val -82192"/>
              <a:gd name="adj2" fmla="val -20766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【</a:t>
            </a:r>
            <a:r>
              <a:rPr kumimoji="1" lang="ja-JP" altLang="en-US" sz="1400" b="1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取り組みの実施に向けて</a:t>
            </a:r>
            <a:r>
              <a:rPr kumimoji="1" lang="en-US" altLang="ja-JP" sz="1400" b="1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】</a:t>
            </a:r>
          </a:p>
          <a:p>
            <a:endParaRPr lang="en-US" altLang="ja-JP" sz="800" b="1" dirty="0">
              <a:solidFill>
                <a:schemeClr val="tx1"/>
              </a:solidFill>
            </a:endParaRPr>
          </a:p>
          <a:p>
            <a:r>
              <a:rPr lang="ja-JP" altLang="en-US" sz="1200" b="1">
                <a:solidFill>
                  <a:schemeClr val="tx1"/>
                </a:solidFill>
              </a:rPr>
              <a:t>こちらの欄には、取り組みの準備についてお書きください。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endParaRPr lang="en-US" altLang="ja-JP" sz="1200" b="1" dirty="0">
              <a:solidFill>
                <a:schemeClr val="tx1"/>
              </a:solidFill>
            </a:endParaRPr>
          </a:p>
          <a:p>
            <a:r>
              <a:rPr lang="ja-JP" altLang="en-US" sz="1200" b="1" u="sng">
                <a:solidFill>
                  <a:schemeClr val="tx1"/>
                </a:solidFill>
              </a:rPr>
              <a:t>書く時の参考ポイント</a:t>
            </a:r>
            <a:endParaRPr lang="en-US" altLang="ja-JP" sz="1200" b="1" u="sng" dirty="0">
              <a:solidFill>
                <a:schemeClr val="tx1"/>
              </a:solidFill>
            </a:endParaRPr>
          </a:p>
          <a:p>
            <a:r>
              <a:rPr lang="ja-JP" altLang="en-US" sz="1200" b="1">
                <a:solidFill>
                  <a:schemeClr val="tx1"/>
                </a:solidFill>
              </a:rPr>
              <a:t>　その準備を「誰と協力して行ったのか」「なぜ」「どのように行ったのか」「準備段階でのこだわり」など様々な視点からお書きください！</a:t>
            </a:r>
            <a:endParaRPr lang="en-US" altLang="ja-JP" sz="1200" b="1" dirty="0">
              <a:solidFill>
                <a:schemeClr val="tx1"/>
              </a:solidFill>
            </a:endParaRPr>
          </a:p>
        </p:txBody>
      </p:sp>
      <p:sp>
        <p:nvSpPr>
          <p:cNvPr id="28" name="四角形吹き出し 27">
            <a:extLst>
              <a:ext uri="{FF2B5EF4-FFF2-40B4-BE49-F238E27FC236}">
                <a16:creationId xmlns:a16="http://schemas.microsoft.com/office/drawing/2014/main" id="{8EA57C8F-89B0-6F4E-871B-6950DA2CD43B}"/>
              </a:ext>
            </a:extLst>
          </p:cNvPr>
          <p:cNvSpPr/>
          <p:nvPr/>
        </p:nvSpPr>
        <p:spPr>
          <a:xfrm>
            <a:off x="9612605" y="5081521"/>
            <a:ext cx="3225090" cy="1058778"/>
          </a:xfrm>
          <a:prstGeom prst="wedgeRectCallout">
            <a:avLst>
              <a:gd name="adj1" fmla="val -82938"/>
              <a:gd name="adj2" fmla="val -46238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【</a:t>
            </a:r>
            <a:r>
              <a:rPr kumimoji="1" lang="ja-JP" altLang="en-US" sz="1200" b="1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この取り組みのイチオシポイント！</a:t>
            </a:r>
            <a:r>
              <a:rPr kumimoji="1" lang="en-US" altLang="ja-JP" sz="1200" b="1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】</a:t>
            </a:r>
          </a:p>
          <a:p>
            <a:endParaRPr lang="en-US" altLang="ja-JP" sz="800" b="1" dirty="0">
              <a:solidFill>
                <a:schemeClr val="tx1"/>
              </a:solidFill>
            </a:endParaRPr>
          </a:p>
          <a:p>
            <a:r>
              <a:rPr lang="ja-JP" altLang="en-US" sz="1200" b="1">
                <a:solidFill>
                  <a:schemeClr val="tx1"/>
                </a:solidFill>
              </a:rPr>
              <a:t>の欄には、取り組み全体を通して、「特に工夫した点」や、「意識した点」、「頑張ったこと」などをお書きください！</a:t>
            </a:r>
            <a:endParaRPr lang="en-US" altLang="ja-JP" sz="1200" b="1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DA8479B-F0E9-0B46-9CA0-7CE7671F6466}"/>
              </a:ext>
            </a:extLst>
          </p:cNvPr>
          <p:cNvSpPr txBox="1"/>
          <p:nvPr/>
        </p:nvSpPr>
        <p:spPr>
          <a:xfrm>
            <a:off x="300790" y="4559131"/>
            <a:ext cx="8436704" cy="830997"/>
          </a:xfrm>
          <a:prstGeom prst="rect">
            <a:avLst/>
          </a:prstGeom>
          <a:noFill/>
          <a:ln>
            <a:noFill/>
            <a:prstDash val="lg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>
                <a:latin typeface="+mn-ea"/>
              </a:rPr>
              <a:t>あああああああああああああ</a:t>
            </a:r>
            <a:endParaRPr kumimoji="1" lang="en-US" altLang="ja-JP" sz="1200" dirty="0">
              <a:latin typeface="+mn-ea"/>
            </a:endParaRPr>
          </a:p>
          <a:p>
            <a:endParaRPr kumimoji="1" lang="en-US" altLang="ja-JP" sz="1200" dirty="0">
              <a:latin typeface="+mn-ea"/>
            </a:endParaRPr>
          </a:p>
          <a:p>
            <a:endParaRPr lang="en-US" altLang="ja-JP" sz="1200" dirty="0">
              <a:latin typeface="+mn-ea"/>
            </a:endParaRPr>
          </a:p>
          <a:p>
            <a:endParaRPr kumimoji="1" lang="en-US" altLang="ja-JP" sz="1200" dirty="0">
              <a:latin typeface="+mn-ea"/>
            </a:endParaRPr>
          </a:p>
        </p:txBody>
      </p:sp>
      <p:sp>
        <p:nvSpPr>
          <p:cNvPr id="32" name="四角形吹き出し 31">
            <a:extLst>
              <a:ext uri="{FF2B5EF4-FFF2-40B4-BE49-F238E27FC236}">
                <a16:creationId xmlns:a16="http://schemas.microsoft.com/office/drawing/2014/main" id="{FE5BD3C2-552B-A34A-BB93-FD0C68EE6FA0}"/>
              </a:ext>
            </a:extLst>
          </p:cNvPr>
          <p:cNvSpPr/>
          <p:nvPr/>
        </p:nvSpPr>
        <p:spPr>
          <a:xfrm>
            <a:off x="-3620790" y="5610910"/>
            <a:ext cx="3289201" cy="1260712"/>
          </a:xfrm>
          <a:prstGeom prst="wedgeRectCallout">
            <a:avLst>
              <a:gd name="adj1" fmla="val 71517"/>
              <a:gd name="adj2" fmla="val -15078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【</a:t>
            </a:r>
            <a:r>
              <a:rPr kumimoji="1" lang="ja-JP" altLang="en-US" sz="1200" b="1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組合員の反応／これから頑張りたいこと</a:t>
            </a:r>
            <a:r>
              <a:rPr kumimoji="1" lang="en-US" altLang="ja-JP" sz="1200" b="1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】</a:t>
            </a:r>
          </a:p>
          <a:p>
            <a:endParaRPr lang="en-US" altLang="ja-JP" sz="800" b="1" dirty="0">
              <a:solidFill>
                <a:schemeClr val="tx1"/>
              </a:solidFill>
            </a:endParaRPr>
          </a:p>
          <a:p>
            <a:r>
              <a:rPr lang="ja-JP" altLang="en-US" sz="1200" b="1">
                <a:solidFill>
                  <a:schemeClr val="tx1"/>
                </a:solidFill>
              </a:rPr>
              <a:t>こちらの欄には、取り組みを終えての「組合員の反応」や、今後に向けて「頑張りたいこと」などをお書きください！</a:t>
            </a:r>
            <a:endParaRPr lang="en-US" altLang="ja-JP" sz="1200" b="1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3496929-87E4-FE48-AC76-C288E3FF7D19}"/>
              </a:ext>
            </a:extLst>
          </p:cNvPr>
          <p:cNvSpPr txBox="1"/>
          <p:nvPr/>
        </p:nvSpPr>
        <p:spPr>
          <a:xfrm>
            <a:off x="300790" y="5764889"/>
            <a:ext cx="7880684" cy="646331"/>
          </a:xfrm>
          <a:prstGeom prst="rect">
            <a:avLst/>
          </a:prstGeom>
          <a:noFill/>
          <a:ln>
            <a:noFill/>
            <a:prstDash val="lg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>
                <a:latin typeface="+mn-ea"/>
              </a:rPr>
              <a:t>あああああああああああああ</a:t>
            </a:r>
            <a:endParaRPr kumimoji="1" lang="en-US" altLang="ja-JP" sz="1200" dirty="0">
              <a:latin typeface="+mn-ea"/>
            </a:endParaRPr>
          </a:p>
          <a:p>
            <a:endParaRPr lang="en-US" altLang="ja-JP" sz="1200" dirty="0">
              <a:latin typeface="+mn-ea"/>
            </a:endParaRPr>
          </a:p>
          <a:p>
            <a:endParaRPr kumimoji="1" lang="en-US" altLang="ja-JP" sz="1200" dirty="0">
              <a:latin typeface="+mn-ea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C3F9D64-F1BA-8D41-8CE7-FAEF68C29B4F}"/>
              </a:ext>
            </a:extLst>
          </p:cNvPr>
          <p:cNvSpPr txBox="1"/>
          <p:nvPr/>
        </p:nvSpPr>
        <p:spPr>
          <a:xfrm>
            <a:off x="121600" y="151144"/>
            <a:ext cx="8480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b="1">
                <a:solidFill>
                  <a:schemeClr val="tx1"/>
                </a:solidFill>
                <a:latin typeface="+mn-ea"/>
              </a:rPr>
              <a:t>〇〇大学生協</a:t>
            </a:r>
            <a:r>
              <a:rPr lang="en-US" altLang="ja-JP" b="1" dirty="0">
                <a:solidFill>
                  <a:schemeClr val="tx1"/>
                </a:solidFill>
                <a:latin typeface="+mn-ea"/>
              </a:rPr>
              <a:t>】</a:t>
            </a:r>
            <a:r>
              <a:rPr lang="ja-JP" altLang="en-US" sz="1600" b="1">
                <a:solidFill>
                  <a:schemeClr val="tx1"/>
                </a:solidFill>
                <a:latin typeface="+mn-ea"/>
              </a:rPr>
              <a:t>取り組み名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 : </a:t>
            </a:r>
            <a:r>
              <a:rPr lang="ja-JP" altLang="en-US" sz="2800" b="1">
                <a:solidFill>
                  <a:schemeClr val="tx1"/>
                </a:solidFill>
                <a:latin typeface="+mn-ea"/>
              </a:rPr>
              <a:t> </a:t>
            </a:r>
            <a:endParaRPr lang="en-US" altLang="ja-JP" sz="2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6" name="四角形吹き出し 35">
            <a:extLst>
              <a:ext uri="{FF2B5EF4-FFF2-40B4-BE49-F238E27FC236}">
                <a16:creationId xmlns:a16="http://schemas.microsoft.com/office/drawing/2014/main" id="{7DD2316A-8A45-474C-A534-7B10C099316E}"/>
              </a:ext>
            </a:extLst>
          </p:cNvPr>
          <p:cNvSpPr/>
          <p:nvPr/>
        </p:nvSpPr>
        <p:spPr>
          <a:xfrm>
            <a:off x="7531455" y="7074248"/>
            <a:ext cx="3225090" cy="1205503"/>
          </a:xfrm>
          <a:prstGeom prst="wedgeRectCallout">
            <a:avLst>
              <a:gd name="adj1" fmla="val -64982"/>
              <a:gd name="adj2" fmla="val -8255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【</a:t>
            </a:r>
            <a:r>
              <a:rPr kumimoji="1" lang="ja-JP" altLang="en-US" sz="1200" b="1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専務確認</a:t>
            </a:r>
            <a:r>
              <a:rPr kumimoji="1" lang="en-US" altLang="ja-JP" sz="1200" b="1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】</a:t>
            </a:r>
          </a:p>
          <a:p>
            <a:pPr algn="ctr"/>
            <a:endParaRPr lang="en-US" altLang="ja-JP" sz="800" b="1" dirty="0">
              <a:solidFill>
                <a:schemeClr val="tx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  <a:p>
            <a:pPr algn="ctr"/>
            <a:r>
              <a:rPr kumimoji="1" lang="ja-JP" altLang="en-US" sz="1200" b="1">
                <a:solidFill>
                  <a:schemeClr val="tx1"/>
                </a:solidFill>
                <a:latin typeface="+mn-ea"/>
              </a:rPr>
              <a:t>該当する専務または業務責任者に確認をしているか、</a:t>
            </a:r>
            <a:r>
              <a:rPr kumimoji="1" lang="en-US" altLang="ja-JP" sz="1200" b="1" dirty="0">
                <a:solidFill>
                  <a:schemeClr val="tx1"/>
                </a:solidFill>
                <a:latin typeface="+mn-ea"/>
              </a:rPr>
              <a:t>(</a:t>
            </a:r>
            <a:r>
              <a:rPr kumimoji="1" lang="ja-JP" altLang="en-US" sz="1200" b="1">
                <a:solidFill>
                  <a:schemeClr val="tx1"/>
                </a:solidFill>
                <a:latin typeface="+mn-ea"/>
              </a:rPr>
              <a:t>済・未</a:t>
            </a:r>
            <a:r>
              <a:rPr kumimoji="1" lang="en-US" altLang="ja-JP" sz="1200" b="1" dirty="0">
                <a:solidFill>
                  <a:schemeClr val="tx1"/>
                </a:solidFill>
                <a:latin typeface="+mn-ea"/>
              </a:rPr>
              <a:t>)</a:t>
            </a:r>
            <a:r>
              <a:rPr lang="ja-JP" altLang="en-US" sz="1200" b="1">
                <a:solidFill>
                  <a:schemeClr val="tx1"/>
                </a:solidFill>
                <a:latin typeface="+mn-ea"/>
              </a:rPr>
              <a:t>のうち</a:t>
            </a:r>
            <a:r>
              <a:rPr kumimoji="1" lang="ja-JP" altLang="en-US" sz="1200" b="1">
                <a:solidFill>
                  <a:schemeClr val="tx1"/>
                </a:solidFill>
                <a:latin typeface="+mn-ea"/>
              </a:rPr>
              <a:t>で該当する方を残してください。</a:t>
            </a:r>
            <a:endParaRPr kumimoji="1" lang="en-US" altLang="ja-JP" sz="1200" b="1" dirty="0">
              <a:solidFill>
                <a:schemeClr val="tx1"/>
              </a:solidFill>
              <a:latin typeface="+mn-ea"/>
            </a:endParaRPr>
          </a:p>
          <a:p>
            <a:endParaRPr lang="en-US" altLang="ja-JP" sz="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959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986C2A-D388-0F4D-B579-9B840E7FB358}"/>
              </a:ext>
            </a:extLst>
          </p:cNvPr>
          <p:cNvSpPr txBox="1"/>
          <p:nvPr/>
        </p:nvSpPr>
        <p:spPr>
          <a:xfrm>
            <a:off x="121600" y="151144"/>
            <a:ext cx="8480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b="1">
                <a:solidFill>
                  <a:schemeClr val="tx1"/>
                </a:solidFill>
                <a:latin typeface="+mn-ea"/>
              </a:rPr>
              <a:t>〇〇大学生協</a:t>
            </a:r>
            <a:r>
              <a:rPr lang="en-US" altLang="ja-JP" b="1" dirty="0">
                <a:solidFill>
                  <a:schemeClr val="tx1"/>
                </a:solidFill>
                <a:latin typeface="+mn-ea"/>
              </a:rPr>
              <a:t>】</a:t>
            </a:r>
            <a:r>
              <a:rPr lang="ja-JP" altLang="en-US" sz="1600" b="1">
                <a:solidFill>
                  <a:schemeClr val="tx1"/>
                </a:solidFill>
                <a:latin typeface="+mn-ea"/>
              </a:rPr>
              <a:t>取り組み名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</a:rPr>
              <a:t> : </a:t>
            </a:r>
            <a:r>
              <a:rPr lang="ja-JP" altLang="en-US" sz="2800" b="1">
                <a:solidFill>
                  <a:schemeClr val="tx1"/>
                </a:solidFill>
                <a:latin typeface="+mn-ea"/>
              </a:rPr>
              <a:t> </a:t>
            </a:r>
            <a:endParaRPr lang="en-US" altLang="ja-JP" sz="2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四角形吹き出し 6">
            <a:extLst>
              <a:ext uri="{FF2B5EF4-FFF2-40B4-BE49-F238E27FC236}">
                <a16:creationId xmlns:a16="http://schemas.microsoft.com/office/drawing/2014/main" id="{5EF0BB6C-D106-324B-98B3-533242BD06E7}"/>
              </a:ext>
            </a:extLst>
          </p:cNvPr>
          <p:cNvSpPr/>
          <p:nvPr/>
        </p:nvSpPr>
        <p:spPr>
          <a:xfrm>
            <a:off x="9643711" y="-226743"/>
            <a:ext cx="3224463" cy="1278993"/>
          </a:xfrm>
          <a:prstGeom prst="wedgeRectCallout">
            <a:avLst>
              <a:gd name="adj1" fmla="val -69804"/>
              <a:gd name="adj2" fmla="val 2688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【</a:t>
            </a:r>
            <a:r>
              <a:rPr kumimoji="1" lang="ja-JP" altLang="en-US" sz="1400" b="1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大学生協名・取り組み名</a:t>
            </a:r>
            <a:r>
              <a:rPr kumimoji="1" lang="en-US" altLang="ja-JP" sz="1400" b="1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】</a:t>
            </a:r>
          </a:p>
          <a:p>
            <a:endParaRPr lang="en-US" altLang="ja-JP" sz="800" b="1" dirty="0">
              <a:solidFill>
                <a:schemeClr val="tx1"/>
              </a:solidFill>
            </a:endParaRPr>
          </a:p>
          <a:p>
            <a:r>
              <a:rPr lang="ja-JP" altLang="en-US" sz="1200" b="1">
                <a:solidFill>
                  <a:schemeClr val="tx1"/>
                </a:solidFill>
              </a:rPr>
              <a:t>こちらの欄には、１枚目と同じで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r>
              <a:rPr lang="ja-JP" altLang="en-US" sz="1200" b="1">
                <a:solidFill>
                  <a:schemeClr val="tx1"/>
                </a:solidFill>
              </a:rPr>
              <a:t>大学生協名</a:t>
            </a:r>
            <a:r>
              <a:rPr lang="en-US" altLang="ja-JP" sz="1200" b="1" dirty="0">
                <a:solidFill>
                  <a:schemeClr val="tx1"/>
                </a:solidFill>
              </a:rPr>
              <a:t>(</a:t>
            </a:r>
            <a:r>
              <a:rPr lang="ja-JP" altLang="en-US" sz="1200" b="1">
                <a:solidFill>
                  <a:schemeClr val="tx1"/>
                </a:solidFill>
              </a:rPr>
              <a:t>キャンパス名</a:t>
            </a:r>
            <a:r>
              <a:rPr lang="en-US" altLang="ja-JP" sz="1200" b="1" dirty="0">
                <a:solidFill>
                  <a:schemeClr val="tx1"/>
                </a:solidFill>
              </a:rPr>
              <a:t>)</a:t>
            </a:r>
            <a:r>
              <a:rPr lang="ja-JP" altLang="en-US" sz="1200" b="1">
                <a:solidFill>
                  <a:schemeClr val="tx1"/>
                </a:solidFill>
              </a:rPr>
              <a:t>と、と仕組みの名前を、テキストボックスを編集してお書きください。</a:t>
            </a:r>
            <a:endParaRPr kumimoji="1" lang="ja-JP" altLang="en-US" sz="1200" b="1">
              <a:solidFill>
                <a:schemeClr val="tx1"/>
              </a:solidFill>
            </a:endParaRPr>
          </a:p>
        </p:txBody>
      </p:sp>
      <p:sp>
        <p:nvSpPr>
          <p:cNvPr id="8" name="四角形吹き出し 7">
            <a:extLst>
              <a:ext uri="{FF2B5EF4-FFF2-40B4-BE49-F238E27FC236}">
                <a16:creationId xmlns:a16="http://schemas.microsoft.com/office/drawing/2014/main" id="{4928A3DC-A5A2-7F47-B2FF-7A93E9A2BAB2}"/>
              </a:ext>
            </a:extLst>
          </p:cNvPr>
          <p:cNvSpPr/>
          <p:nvPr/>
        </p:nvSpPr>
        <p:spPr>
          <a:xfrm>
            <a:off x="9643710" y="1325880"/>
            <a:ext cx="3224463" cy="1278993"/>
          </a:xfrm>
          <a:prstGeom prst="wedgeRectCallout">
            <a:avLst>
              <a:gd name="adj1" fmla="val -84928"/>
              <a:gd name="adj2" fmla="val 21753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【</a:t>
            </a:r>
            <a:r>
              <a:rPr kumimoji="1" lang="ja-JP" altLang="en-US" sz="1400" b="1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取り組みの様子</a:t>
            </a:r>
            <a:r>
              <a:rPr kumimoji="1" lang="en-US" altLang="ja-JP" sz="1400" b="1" dirty="0">
                <a:solidFill>
                  <a:schemeClr val="tx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】</a:t>
            </a:r>
          </a:p>
          <a:p>
            <a:endParaRPr lang="en-US" altLang="ja-JP" sz="800" b="1" dirty="0">
              <a:solidFill>
                <a:schemeClr val="tx1"/>
              </a:solidFill>
            </a:endParaRPr>
          </a:p>
          <a:p>
            <a:r>
              <a:rPr lang="ja-JP" altLang="en-US" sz="1200" b="1">
                <a:solidFill>
                  <a:schemeClr val="tx1"/>
                </a:solidFill>
              </a:rPr>
              <a:t>こちらの欄には、実際の取り組みの様子がわかる写真や、実際の掲示物などを載せてください！</a:t>
            </a:r>
            <a:endParaRPr kumimoji="1" lang="ja-JP" altLang="en-US" sz="12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954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534</Words>
  <Application>Microsoft Macintosh PowerPoint</Application>
  <PresentationFormat>画面に合わせる (4:3)</PresentationFormat>
  <Paragraphs>55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Hiragino Kaku Gothic Std W8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松田 佳子</dc:creator>
  <cp:lastModifiedBy>松田 佳子</cp:lastModifiedBy>
  <cp:revision>10</cp:revision>
  <dcterms:created xsi:type="dcterms:W3CDTF">2022-03-28T08:12:20Z</dcterms:created>
  <dcterms:modified xsi:type="dcterms:W3CDTF">2022-03-28T09:14:28Z</dcterms:modified>
</cp:coreProperties>
</file>